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6" r:id="rId5"/>
    <p:sldId id="267" r:id="rId6"/>
    <p:sldId id="263" r:id="rId7"/>
  </p:sldIdLst>
  <p:sldSz cx="9906000" cy="6858000" type="A4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FF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18" d="100"/>
          <a:sy n="118" d="100"/>
        </p:scale>
        <p:origin x="-1116" y="-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09C4-EF01-4D5E-A494-7BB840456CB3}" type="datetimeFigureOut">
              <a:rPr lang="sk-SK" smtClean="0"/>
              <a:pPr/>
              <a:t>11. 12. 2019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0BDC-38B8-44F9-9027-868F079FBC9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68" y="3571878"/>
            <a:ext cx="2428892" cy="310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95283" y="214292"/>
            <a:ext cx="2873375" cy="148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k-SK" sz="7200" b="1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1. decembra</a:t>
            </a:r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238224" y="2000241"/>
            <a:ext cx="3357586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k-SK" sz="6000" b="1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Svetový deň</a:t>
            </a:r>
            <a:endParaRPr lang="sk-SK" sz="60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666721" y="2643184"/>
            <a:ext cx="3643338" cy="12096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sk-SK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proti AIDS </a:t>
            </a:r>
            <a:endParaRPr lang="sk-SK" sz="60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667380" y="214291"/>
            <a:ext cx="3929090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Červená stužka je medzinárodným symbolom solidarity s ľuďmi žijúcimi s HIV alebo AIDS.</a:t>
            </a:r>
          </a:p>
          <a:p>
            <a:pPr algn="ctr"/>
            <a:r>
              <a:rPr lang="sk-SK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Počas 1.decembra – medzinárodného dňa HIV a AIDS, si ľudia z celého sveta pripínajú červenú stužku. Dávajú tým najavo, že sa zaujímajú o tému HIV a AIDS. Červená stužka tu je aj pre tých, ktorí pomáhajú ľuďom, žijúcim s HIV a AIDS.</a:t>
            </a:r>
            <a:endParaRPr lang="sk-SK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marienka\Desktop\dokumenty\obrázky\Svetový deň proti AIDS\logo svetový deň proti A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3198" y="3714752"/>
            <a:ext cx="2902980" cy="2788890"/>
          </a:xfrm>
          <a:prstGeom prst="rect">
            <a:avLst/>
          </a:prstGeom>
          <a:noFill/>
        </p:spPr>
      </p:pic>
      <p:pic>
        <p:nvPicPr>
          <p:cNvPr id="1027" name="Picture 3" descr="C:\Users\marienka\Desktop\dokumenty\obrázky\Svetový deň proti AIDS\hand with red ribb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530" y="3857628"/>
            <a:ext cx="328614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423432" y="214291"/>
            <a:ext cx="325042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/>
              <a:t>Vytvorili ju umelci z </a:t>
            </a:r>
            <a:r>
              <a:rPr lang="sk-SK" sz="1400" dirty="0" err="1" smtClean="0"/>
              <a:t>Visual</a:t>
            </a:r>
            <a:r>
              <a:rPr lang="sk-SK" sz="1400" dirty="0" smtClean="0"/>
              <a:t> AIDS </a:t>
            </a:r>
            <a:r>
              <a:rPr lang="sk-SK" sz="1400" dirty="0" err="1" smtClean="0"/>
              <a:t>Artists</a:t>
            </a:r>
            <a:r>
              <a:rPr lang="sk-SK" sz="1400" dirty="0" smtClean="0"/>
              <a:t> </a:t>
            </a:r>
            <a:r>
              <a:rPr lang="sk-SK" sz="1400" dirty="0" err="1" smtClean="0"/>
              <a:t>Caucus</a:t>
            </a:r>
            <a:r>
              <a:rPr lang="sk-SK" sz="1400" dirty="0" smtClean="0"/>
              <a:t>, v rámci projektu o červenej stužke. Autori projektu zostali ako jednotlivci v anonymite. Umelci boli pri vzniku červenej stužky inšpirovaní žltou páskou, ktorou si Američania uctievali amerických vojakov, ktorí slúžili vo vojne v Perzskom zálive. Červená farba bola zvolená pre svoje spojenie s krvou a ako symbol vášne. Červená nepredstavuje len hnev, ale aj lásku.</a:t>
            </a:r>
            <a:endParaRPr lang="sk-SK" sz="1400" dirty="0"/>
          </a:p>
        </p:txBody>
      </p:sp>
      <p:sp>
        <p:nvSpPr>
          <p:cNvPr id="4" name="Obdĺžnik 3"/>
          <p:cNvSpPr/>
          <p:nvPr/>
        </p:nvSpPr>
        <p:spPr>
          <a:xfrm>
            <a:off x="7577046" y="2857499"/>
            <a:ext cx="1683281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York </a:t>
            </a:r>
          </a:p>
          <a:p>
            <a:pPr algn="ctr"/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1991</a:t>
            </a:r>
            <a:endParaRPr lang="sk-SK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válna bublina 4"/>
          <p:cNvSpPr/>
          <p:nvPr/>
        </p:nvSpPr>
        <p:spPr>
          <a:xfrm rot="11716272">
            <a:off x="6676663" y="2866264"/>
            <a:ext cx="773912" cy="785818"/>
          </a:xfrm>
          <a:prstGeom prst="wedgeEllipseCallout">
            <a:avLst>
              <a:gd name="adj1" fmla="val -36193"/>
              <a:gd name="adj2" fmla="val 787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177" y="2643182"/>
            <a:ext cx="247650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äťuholník 12"/>
          <p:cNvSpPr/>
          <p:nvPr/>
        </p:nvSpPr>
        <p:spPr>
          <a:xfrm>
            <a:off x="0" y="4071942"/>
            <a:ext cx="4024306" cy="1600438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sk-SK" sz="1400" dirty="0" smtClean="0"/>
              <a:t>Červenú stužku nosí stále viac a viac ľudí, aby prejavili svoj záujem o HIV a AIDS – o tých, ktorí žijú s HIV, o tých, ktorí sú chorí, o tých, ktorí zomreli. Zároveň tým prejavujú záujem aj o tých, ktorí sa starajú a pomáhajú priamo ovplyvňovať šírenie a dopad HIV a AIDS na ľudské životy.</a:t>
            </a:r>
            <a:endParaRPr lang="sk-SK" sz="1400" dirty="0"/>
          </a:p>
        </p:txBody>
      </p:sp>
      <p:sp>
        <p:nvSpPr>
          <p:cNvPr id="14" name="Päťuholník 13"/>
          <p:cNvSpPr/>
          <p:nvPr/>
        </p:nvSpPr>
        <p:spPr>
          <a:xfrm rot="5400000">
            <a:off x="3942895" y="575770"/>
            <a:ext cx="1390531" cy="3239876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 anchor="ctr" anchorCtr="0">
            <a:spAutoFit/>
          </a:bodyPr>
          <a:lstStyle/>
          <a:p>
            <a:pPr algn="ctr"/>
            <a:r>
              <a:rPr lang="sk-SK" sz="1400" dirty="0" smtClean="0"/>
              <a:t>Červená stužka je symbolom nádeje, že hľadanie vakcíny a hľadanie liečby k zastaveniu utrpenia sú úspešné a že zlepšia kvalitu života ľudí žijúcich s vírusom.</a:t>
            </a:r>
            <a:endParaRPr lang="sk-SK" sz="1400" dirty="0"/>
          </a:p>
        </p:txBody>
      </p:sp>
      <p:sp>
        <p:nvSpPr>
          <p:cNvPr id="15" name="Päťuholník 14"/>
          <p:cNvSpPr/>
          <p:nvPr/>
        </p:nvSpPr>
        <p:spPr>
          <a:xfrm flipH="1">
            <a:off x="5262566" y="4235713"/>
            <a:ext cx="4643435" cy="1384995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sk-SK" sz="1200" dirty="0" smtClean="0"/>
              <a:t>Symbolizuje podporu pre tých, ktorí žijú s HIV. Červená stužka je symbolom podpory ďalšieho vzdelávania pre tých, ktorí nie sú infikovaní HIV. Vyjadruje podporu pre maximálne úsilie k nájdeniu účinnej liečby, liekov alebo očkovacích látok, ktoré môžu zabrániť šíreniu infekcie HIV. Na neposlednom mieste je podporou pre tých, ktorí prišli o priateľov, členov rodiny, blízkych a milovaných v dôsledku AIDS.</a:t>
            </a:r>
            <a:endParaRPr lang="sk-SK" sz="1200" dirty="0"/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386921" y="142855"/>
            <a:ext cx="3946950" cy="112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sk-SK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Červená stužka</a:t>
            </a:r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pic>
        <p:nvPicPr>
          <p:cNvPr id="2052" name="Picture 4" descr="C:\Users\marienka\Desktop\dokumenty\obrázky\Svetový deň proti AIDS\i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39" y="1500174"/>
            <a:ext cx="263130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lokTextu 17"/>
          <p:cNvSpPr txBox="1"/>
          <p:nvPr/>
        </p:nvSpPr>
        <p:spPr>
          <a:xfrm>
            <a:off x="3524241" y="4500572"/>
            <a:ext cx="2143140" cy="954107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Objavený pôvodca prof. </a:t>
            </a:r>
            <a:r>
              <a:rPr lang="sk-SK" sz="1400" dirty="0" err="1" smtClean="0"/>
              <a:t>Luca</a:t>
            </a:r>
            <a:r>
              <a:rPr lang="sk-SK" sz="1400" dirty="0" smtClean="0"/>
              <a:t> </a:t>
            </a:r>
            <a:r>
              <a:rPr lang="sk-SK" sz="1400" dirty="0" err="1" smtClean="0"/>
              <a:t>Montagniera</a:t>
            </a:r>
            <a:r>
              <a:rPr lang="sk-SK" sz="1400" dirty="0" smtClean="0"/>
              <a:t> (Francúzsko)</a:t>
            </a:r>
          </a:p>
          <a:p>
            <a:pPr algn="ctr"/>
            <a:r>
              <a:rPr lang="sk-SK" sz="1400" dirty="0" smtClean="0"/>
              <a:t>prof. </a:t>
            </a:r>
            <a:r>
              <a:rPr lang="sk-SK" sz="1400" dirty="0" err="1" smtClean="0"/>
              <a:t>Roberta</a:t>
            </a:r>
            <a:r>
              <a:rPr lang="sk-SK" sz="1400" dirty="0" smtClean="0"/>
              <a:t> </a:t>
            </a:r>
            <a:r>
              <a:rPr lang="sk-SK" sz="1400" dirty="0" err="1" smtClean="0"/>
              <a:t>Gallo</a:t>
            </a:r>
            <a:r>
              <a:rPr lang="sk-SK" sz="1400" dirty="0" smtClean="0"/>
              <a:t> (USA)</a:t>
            </a:r>
            <a:endParaRPr lang="sk-SK" sz="1400" dirty="0"/>
          </a:p>
        </p:txBody>
      </p:sp>
      <p:sp>
        <p:nvSpPr>
          <p:cNvPr id="29" name="WordArt 2"/>
          <p:cNvSpPr>
            <a:spLocks noChangeArrowheads="1" noChangeShapeType="1" noTextEdit="1"/>
          </p:cNvSpPr>
          <p:nvPr/>
        </p:nvSpPr>
        <p:spPr bwMode="auto">
          <a:xfrm>
            <a:off x="166653" y="142854"/>
            <a:ext cx="3857653" cy="112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sk-SK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História výskytu AIDS</a:t>
            </a:r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22" name="WordArt 2"/>
          <p:cNvSpPr>
            <a:spLocks noChangeArrowheads="1" noChangeShapeType="1" noTextEdit="1"/>
          </p:cNvSpPr>
          <p:nvPr/>
        </p:nvSpPr>
        <p:spPr bwMode="auto">
          <a:xfrm>
            <a:off x="4738686" y="2500308"/>
            <a:ext cx="785818" cy="911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24" name="WordArt 2"/>
          <p:cNvSpPr>
            <a:spLocks noChangeArrowheads="1" noChangeShapeType="1" noTextEdit="1"/>
          </p:cNvSpPr>
          <p:nvPr/>
        </p:nvSpPr>
        <p:spPr bwMode="auto">
          <a:xfrm>
            <a:off x="4881562" y="3500440"/>
            <a:ext cx="500066" cy="911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31" name="WordArt 2"/>
          <p:cNvSpPr>
            <a:spLocks noChangeArrowheads="1" noChangeShapeType="1" noTextEdit="1"/>
          </p:cNvSpPr>
          <p:nvPr/>
        </p:nvSpPr>
        <p:spPr bwMode="auto">
          <a:xfrm>
            <a:off x="4667248" y="4572010"/>
            <a:ext cx="785818" cy="911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40" name="Šípka doprava 39"/>
          <p:cNvSpPr/>
          <p:nvPr/>
        </p:nvSpPr>
        <p:spPr>
          <a:xfrm>
            <a:off x="166654" y="3000372"/>
            <a:ext cx="9501254" cy="1143008"/>
          </a:xfrm>
          <a:prstGeom prst="rightArrow">
            <a:avLst>
              <a:gd name="adj1" fmla="val 50000"/>
              <a:gd name="adj2" fmla="val 11263"/>
            </a:avLst>
          </a:prstGeom>
          <a:ln w="38100">
            <a:prstDash val="sys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na bublina 40"/>
          <p:cNvSpPr/>
          <p:nvPr/>
        </p:nvSpPr>
        <p:spPr>
          <a:xfrm>
            <a:off x="523844" y="3357562"/>
            <a:ext cx="357190" cy="428628"/>
          </a:xfrm>
          <a:prstGeom prst="wedgeEllipseCallout">
            <a:avLst>
              <a:gd name="adj1" fmla="val -1970"/>
              <a:gd name="adj2" fmla="val 1141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BlokTextu 42"/>
          <p:cNvSpPr txBox="1"/>
          <p:nvPr/>
        </p:nvSpPr>
        <p:spPr>
          <a:xfrm>
            <a:off x="0" y="4429133"/>
            <a:ext cx="1643074" cy="1169551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prvé prípady zápalu pľúc a </a:t>
            </a:r>
            <a:r>
              <a:rPr lang="sk-SK" sz="1400" dirty="0" err="1" smtClean="0"/>
              <a:t>Kaposiho</a:t>
            </a:r>
            <a:r>
              <a:rPr lang="sk-SK" sz="1400" dirty="0" smtClean="0"/>
              <a:t> sarkómu, neznáma forma poškodenia imunity</a:t>
            </a:r>
            <a:endParaRPr lang="sk-SK" sz="1400" dirty="0"/>
          </a:p>
        </p:txBody>
      </p:sp>
      <p:sp>
        <p:nvSpPr>
          <p:cNvPr id="57" name="Oválna bublina 56"/>
          <p:cNvSpPr/>
          <p:nvPr/>
        </p:nvSpPr>
        <p:spPr>
          <a:xfrm>
            <a:off x="1523976" y="3357562"/>
            <a:ext cx="357190" cy="428628"/>
          </a:xfrm>
          <a:prstGeom prst="wedgeEllipseCallout">
            <a:avLst>
              <a:gd name="adj1" fmla="val 725"/>
              <a:gd name="adj2" fmla="val -11490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8" name="BlokTextu 57"/>
          <p:cNvSpPr txBox="1"/>
          <p:nvPr/>
        </p:nvSpPr>
        <p:spPr>
          <a:xfrm>
            <a:off x="881034" y="2071680"/>
            <a:ext cx="1643074" cy="954107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ďalšia skupina pacientov – užívatelia injekčných drog</a:t>
            </a:r>
            <a:endParaRPr lang="sk-SK" sz="1400" dirty="0"/>
          </a:p>
        </p:txBody>
      </p:sp>
      <p:sp>
        <p:nvSpPr>
          <p:cNvPr id="44" name="BlokTextu 43"/>
          <p:cNvSpPr txBox="1"/>
          <p:nvPr/>
        </p:nvSpPr>
        <p:spPr>
          <a:xfrm>
            <a:off x="238092" y="3929066"/>
            <a:ext cx="10715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1981</a:t>
            </a:r>
            <a:endParaRPr lang="sk-SK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Oválna bublina 11"/>
          <p:cNvSpPr/>
          <p:nvPr/>
        </p:nvSpPr>
        <p:spPr>
          <a:xfrm flipH="1" flipV="1">
            <a:off x="2381232" y="3357562"/>
            <a:ext cx="357190" cy="428628"/>
          </a:xfrm>
          <a:prstGeom prst="wedgeEllipseCallout">
            <a:avLst>
              <a:gd name="adj1" fmla="val 725"/>
              <a:gd name="adj2" fmla="val -11490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1738290" y="4143382"/>
            <a:ext cx="1643074" cy="954107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prenos  z matky </a:t>
            </a:r>
          </a:p>
          <a:p>
            <a:pPr algn="ctr"/>
            <a:r>
              <a:rPr lang="sk-SK" sz="1400" dirty="0" smtClean="0"/>
              <a:t>na dieťa overený prenos krvnej transfúzie</a:t>
            </a:r>
            <a:endParaRPr lang="sk-SK" sz="1400" dirty="0"/>
          </a:p>
        </p:txBody>
      </p:sp>
      <p:sp>
        <p:nvSpPr>
          <p:cNvPr id="14" name="Oválna bublina 13"/>
          <p:cNvSpPr/>
          <p:nvPr/>
        </p:nvSpPr>
        <p:spPr>
          <a:xfrm flipH="1">
            <a:off x="3238488" y="3357562"/>
            <a:ext cx="357190" cy="428628"/>
          </a:xfrm>
          <a:prstGeom prst="wedgeEllipseCallout">
            <a:avLst>
              <a:gd name="adj1" fmla="val 725"/>
              <a:gd name="adj2" fmla="val -11490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>
            <a:off x="2595546" y="2571744"/>
            <a:ext cx="1643074" cy="523220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ochorenie dostalo názov AIDS</a:t>
            </a:r>
            <a:endParaRPr lang="sk-SK" sz="1400" dirty="0"/>
          </a:p>
        </p:txBody>
      </p:sp>
      <p:sp>
        <p:nvSpPr>
          <p:cNvPr id="16" name="Oválna bublina 15"/>
          <p:cNvSpPr/>
          <p:nvPr/>
        </p:nvSpPr>
        <p:spPr>
          <a:xfrm flipH="1" flipV="1">
            <a:off x="4310058" y="3357562"/>
            <a:ext cx="357190" cy="428628"/>
          </a:xfrm>
          <a:prstGeom prst="wedgeEllipseCallout">
            <a:avLst>
              <a:gd name="adj1" fmla="val 725"/>
              <a:gd name="adj2" fmla="val -11490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3667116" y="4000504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1983-84</a:t>
            </a:r>
            <a:endParaRPr lang="sk-SK" sz="28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Oválna bublina 18"/>
          <p:cNvSpPr/>
          <p:nvPr/>
        </p:nvSpPr>
        <p:spPr>
          <a:xfrm flipH="1">
            <a:off x="5453066" y="3357562"/>
            <a:ext cx="357190" cy="428628"/>
          </a:xfrm>
          <a:prstGeom prst="wedgeEllipseCallout">
            <a:avLst>
              <a:gd name="adj1" fmla="val 725"/>
              <a:gd name="adj2" fmla="val -114903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C:\Users\marienka\Desktop\dokumenty\obrázky\Svetový deň proti AIDS\DrGa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40" y="5429264"/>
            <a:ext cx="1037019" cy="1428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marienka\Desktop\dokumenty\obrázky\Svetový deň proti AIDS\Luc_Montagn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35" y="5357826"/>
            <a:ext cx="1037856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BlokTextu 22"/>
          <p:cNvSpPr txBox="1"/>
          <p:nvPr/>
        </p:nvSpPr>
        <p:spPr>
          <a:xfrm>
            <a:off x="4881562" y="264318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1986</a:t>
            </a:r>
            <a:endParaRPr lang="sk-SK" sz="2800" b="1" dirty="0">
              <a:ln w="1143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3" descr="C:\Users\marienka\Desktop\dokumenty\obrázky\Svetový deň proti AIDS\Luc_Montagni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4" y="142852"/>
            <a:ext cx="1037856" cy="1500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694" y="857234"/>
            <a:ext cx="990600" cy="98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BlokTextu 25"/>
          <p:cNvSpPr txBox="1"/>
          <p:nvPr/>
        </p:nvSpPr>
        <p:spPr>
          <a:xfrm>
            <a:off x="4738687" y="1857364"/>
            <a:ext cx="2143140" cy="738664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Objavený HIV2 pôvodca prof. </a:t>
            </a:r>
            <a:r>
              <a:rPr lang="sk-SK" sz="1400" dirty="0" err="1" smtClean="0"/>
              <a:t>Luca</a:t>
            </a:r>
            <a:r>
              <a:rPr lang="sk-SK" sz="1400" dirty="0" smtClean="0"/>
              <a:t> </a:t>
            </a:r>
            <a:r>
              <a:rPr lang="sk-SK" sz="1400" dirty="0" err="1" smtClean="0"/>
              <a:t>Montagniera</a:t>
            </a:r>
            <a:r>
              <a:rPr lang="sk-SK" sz="1400" dirty="0" smtClean="0"/>
              <a:t> (Francúzsko)</a:t>
            </a:r>
          </a:p>
        </p:txBody>
      </p:sp>
      <p:pic>
        <p:nvPicPr>
          <p:cNvPr id="1029" name="Picture 5" descr="C:\Users\marienka\Desktop\dokumenty\obrázky\Svetový deň proti AIDS\prenos matky na dieť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6853" y="5143514"/>
            <a:ext cx="163830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marienka\Desktop\dokumenty\obrázky\drogy\cocai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2473" y="1071546"/>
            <a:ext cx="1544962" cy="103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marienka\Desktop\dokumenty\obrázky\Svetový deň proti AIDS\pneumón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093" y="5500702"/>
            <a:ext cx="1122977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Oválna bublina 29"/>
          <p:cNvSpPr/>
          <p:nvPr/>
        </p:nvSpPr>
        <p:spPr>
          <a:xfrm>
            <a:off x="6453198" y="3357562"/>
            <a:ext cx="357190" cy="428628"/>
          </a:xfrm>
          <a:prstGeom prst="wedgeEllipseCallout">
            <a:avLst>
              <a:gd name="adj1" fmla="val -1970"/>
              <a:gd name="adj2" fmla="val 1141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8422" y="1142986"/>
            <a:ext cx="1643074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Oválna bublina 31"/>
          <p:cNvSpPr/>
          <p:nvPr/>
        </p:nvSpPr>
        <p:spPr>
          <a:xfrm>
            <a:off x="7596206" y="3357562"/>
            <a:ext cx="357190" cy="428628"/>
          </a:xfrm>
          <a:prstGeom prst="wedgeEllipseCallout">
            <a:avLst>
              <a:gd name="adj1" fmla="val 725"/>
              <a:gd name="adj2" fmla="val -11490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BlokTextu 32"/>
          <p:cNvSpPr txBox="1"/>
          <p:nvPr/>
        </p:nvSpPr>
        <p:spPr>
          <a:xfrm>
            <a:off x="6167446" y="4071942"/>
            <a:ext cx="10715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1989</a:t>
            </a:r>
            <a:endParaRPr lang="sk-SK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Oválna bublina 33"/>
          <p:cNvSpPr/>
          <p:nvPr/>
        </p:nvSpPr>
        <p:spPr>
          <a:xfrm flipH="1" flipV="1">
            <a:off x="8596338" y="3357562"/>
            <a:ext cx="357190" cy="428628"/>
          </a:xfrm>
          <a:prstGeom prst="wedgeEllipseCallout">
            <a:avLst>
              <a:gd name="adj1" fmla="val 725"/>
              <a:gd name="adj2" fmla="val -11490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BlokTextu 35"/>
          <p:cNvSpPr txBox="1"/>
          <p:nvPr/>
        </p:nvSpPr>
        <p:spPr>
          <a:xfrm>
            <a:off x="5595943" y="4572008"/>
            <a:ext cx="2143140" cy="738664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Diagnostikovaných </a:t>
            </a:r>
          </a:p>
          <a:p>
            <a:pPr algn="ctr"/>
            <a:r>
              <a:rPr lang="sk-SK" sz="1400" dirty="0" smtClean="0"/>
              <a:t>158 000 prípadov v 149 krajinách sveta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4504" y="5357828"/>
            <a:ext cx="2176456" cy="13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BlokTextu 36"/>
          <p:cNvSpPr txBox="1"/>
          <p:nvPr/>
        </p:nvSpPr>
        <p:spPr>
          <a:xfrm>
            <a:off x="7239015" y="2571744"/>
            <a:ext cx="10715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1997</a:t>
            </a:r>
            <a:endParaRPr lang="sk-SK" sz="28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6953264" y="2000240"/>
            <a:ext cx="1928826" cy="523220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Dostupná a účinná liečba AIDS</a:t>
            </a:r>
          </a:p>
        </p:txBody>
      </p:sp>
      <p:pic>
        <p:nvPicPr>
          <p:cNvPr id="3" name="Picture 3" descr="C:\Users\marienka\Desktop\dokumenty\obrázky\Svetový deň proti AIDS\treatment AID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53265" y="642918"/>
            <a:ext cx="1857388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BlokTextu 41"/>
          <p:cNvSpPr txBox="1"/>
          <p:nvPr/>
        </p:nvSpPr>
        <p:spPr>
          <a:xfrm>
            <a:off x="8239147" y="4143380"/>
            <a:ext cx="107157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28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</a:t>
            </a:r>
            <a:endParaRPr lang="sk-SK" sz="2800" b="1" dirty="0">
              <a:ln w="1143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1959" y="5214950"/>
            <a:ext cx="18480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BlokTextu 44"/>
          <p:cNvSpPr txBox="1"/>
          <p:nvPr/>
        </p:nvSpPr>
        <p:spPr>
          <a:xfrm>
            <a:off x="7762860" y="4643446"/>
            <a:ext cx="1905048" cy="523220"/>
          </a:xfrm>
          <a:prstGeom prst="rect">
            <a:avLst/>
          </a:prstGeom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počet nových prípadov HIV/AIDS nestúpa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enka\Desktop\dokumenty\obrázky\Svetový deň proti AIDS\výskyt HIV - muži vs že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17" y="714356"/>
            <a:ext cx="2971284" cy="2786082"/>
          </a:xfrm>
          <a:prstGeom prst="rect">
            <a:avLst/>
          </a:prstGeom>
          <a:noFill/>
        </p:spPr>
      </p:pic>
      <p:pic>
        <p:nvPicPr>
          <p:cNvPr id="1027" name="Picture 3" descr="C:\Users\marienka\Desktop\dokumenty\obrázky\Svetový deň proti AIDS\výskyt HIV - dospelí vs de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93" y="3357562"/>
            <a:ext cx="2871796" cy="3226644"/>
          </a:xfrm>
          <a:prstGeom prst="rect">
            <a:avLst/>
          </a:prstGeom>
          <a:noFill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66654" y="142853"/>
            <a:ext cx="435771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sk-SK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Výskyt HIV a AIDS</a:t>
            </a:r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095613" y="785796"/>
            <a:ext cx="2857520" cy="554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sk-SK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na svete</a:t>
            </a:r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37" y="1785926"/>
            <a:ext cx="678661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Vývojový diagram: spojnica 7"/>
          <p:cNvSpPr/>
          <p:nvPr/>
        </p:nvSpPr>
        <p:spPr>
          <a:xfrm>
            <a:off x="3167051" y="3500438"/>
            <a:ext cx="1571636" cy="1571636"/>
          </a:xfrm>
          <a:prstGeom prst="flowChartConnec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Severná a Južná Amerika</a:t>
            </a:r>
          </a:p>
          <a:p>
            <a:pPr algn="ctr"/>
            <a:r>
              <a:rPr lang="sk-SK" b="1" dirty="0" smtClean="0"/>
              <a:t>54 000 úmrtí</a:t>
            </a:r>
            <a:endParaRPr lang="sk-SK" sz="1400" dirty="0"/>
          </a:p>
        </p:txBody>
      </p:sp>
      <p:sp>
        <p:nvSpPr>
          <p:cNvPr id="10" name="Obdĺžnik 9"/>
          <p:cNvSpPr/>
          <p:nvPr/>
        </p:nvSpPr>
        <p:spPr>
          <a:xfrm>
            <a:off x="3024173" y="1428736"/>
            <a:ext cx="66087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Odhadované ú</a:t>
            </a:r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mrtia u ľudí </a:t>
            </a:r>
            <a:r>
              <a:rPr lang="sk-SK" sz="20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zapričinené</a:t>
            </a:r>
            <a:r>
              <a:rPr lang="sk-SK" sz="2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 HIV/AIDS podľa WHO</a:t>
            </a:r>
            <a:endParaRPr lang="sk-SK" sz="2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952736" y="6429398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400" dirty="0" smtClean="0"/>
              <a:t>http://gamapserver.who.int/mapLibrary/Files/Maps/HIV_deaths_2016.png</a:t>
            </a:r>
            <a:endParaRPr lang="sk-SK" sz="1400" dirty="0"/>
          </a:p>
        </p:txBody>
      </p:sp>
      <p:sp>
        <p:nvSpPr>
          <p:cNvPr id="12" name="Vývojový diagram: spojnica 11"/>
          <p:cNvSpPr/>
          <p:nvPr/>
        </p:nvSpPr>
        <p:spPr>
          <a:xfrm>
            <a:off x="5310191" y="1928802"/>
            <a:ext cx="1214446" cy="1285884"/>
          </a:xfrm>
          <a:prstGeom prst="flowChartConnector">
            <a:avLst/>
          </a:prstGeom>
          <a:solidFill>
            <a:srgbClr val="FFFF99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Európa</a:t>
            </a:r>
          </a:p>
          <a:p>
            <a:pPr algn="ctr"/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54 000 úmrtí</a:t>
            </a:r>
            <a:endParaRPr lang="sk-SK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Vývojový diagram: spojnica 12"/>
          <p:cNvSpPr/>
          <p:nvPr/>
        </p:nvSpPr>
        <p:spPr>
          <a:xfrm>
            <a:off x="6453198" y="2786058"/>
            <a:ext cx="1214446" cy="1285884"/>
          </a:xfrm>
          <a:prstGeom prst="flowChartConnector">
            <a:avLst/>
          </a:prstGeom>
          <a:solidFill>
            <a:srgbClr val="FFFF99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Blízky Východ</a:t>
            </a:r>
          </a:p>
          <a:p>
            <a:pPr algn="ctr"/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17 000 úmrtí</a:t>
            </a:r>
            <a:endParaRPr lang="sk-SK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Vývojový diagram: spojnica 13"/>
          <p:cNvSpPr/>
          <p:nvPr/>
        </p:nvSpPr>
        <p:spPr>
          <a:xfrm>
            <a:off x="5095876" y="3500438"/>
            <a:ext cx="1357322" cy="1428760"/>
          </a:xfrm>
          <a:prstGeom prst="flowChartConnecto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Afrika</a:t>
            </a:r>
          </a:p>
          <a:p>
            <a:pPr algn="ctr"/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720 000 úmrtí</a:t>
            </a:r>
            <a:endParaRPr lang="sk-SK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Vývojový diagram: spojnica 16"/>
          <p:cNvSpPr/>
          <p:nvPr/>
        </p:nvSpPr>
        <p:spPr>
          <a:xfrm>
            <a:off x="6953264" y="4143380"/>
            <a:ext cx="1332000" cy="1332000"/>
          </a:xfrm>
          <a:prstGeom prst="flowChartConnector">
            <a:avLst/>
          </a:prstGeom>
          <a:solidFill>
            <a:srgbClr val="FF330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JV Ázia</a:t>
            </a:r>
          </a:p>
          <a:p>
            <a:pPr algn="ctr"/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130 000 úmrtí</a:t>
            </a:r>
            <a:endParaRPr lang="sk-SK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Vývojový diagram: spojnica 14"/>
          <p:cNvSpPr/>
          <p:nvPr/>
        </p:nvSpPr>
        <p:spPr>
          <a:xfrm>
            <a:off x="8167711" y="3000372"/>
            <a:ext cx="1285884" cy="1285884"/>
          </a:xfrm>
          <a:prstGeom prst="flowChartConnector">
            <a:avLst/>
          </a:prstGeom>
          <a:solidFill>
            <a:srgbClr val="FFFF66"/>
          </a:solidFill>
          <a:effectLst>
            <a:glow rad="228600">
              <a:srgbClr val="FFFF99">
                <a:alpha val="4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Západný </a:t>
            </a:r>
            <a:r>
              <a:rPr lang="sk-SK" sz="16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Pacifik</a:t>
            </a:r>
            <a:endParaRPr lang="sk-SK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39 000 úmrtí</a:t>
            </a:r>
            <a:endParaRPr lang="sk-SK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66654" y="142853"/>
            <a:ext cx="435771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sk-SK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Výskyt HIV a AIDS</a:t>
            </a:r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095612" y="785796"/>
            <a:ext cx="3000396" cy="5540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sk-SK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v Slovenskej republike</a:t>
            </a:r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952738" y="1571614"/>
            <a:ext cx="67923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Počet nových prípadov HIV infekcie v </a:t>
            </a:r>
            <a:r>
              <a:rPr lang="sk-SK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SR za rok 2018</a:t>
            </a:r>
            <a:endParaRPr lang="sk-SK" sz="2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2952736" y="6429398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k-SK" sz="1400" dirty="0" smtClean="0"/>
              <a:t>http://www.uvzsr.sk/docs/vs/vyrocna_sprava_SR_2018.pdf</a:t>
            </a:r>
            <a:endParaRPr lang="sk-SK" sz="1400" dirty="0"/>
          </a:p>
        </p:txBody>
      </p:sp>
      <p:pic>
        <p:nvPicPr>
          <p:cNvPr id="2051" name="Picture 3" descr="C:\Users\marienka\Desktop\dokumenty\obrázky\Svetový deň proti AIDS\mapa S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9926" y="2071680"/>
            <a:ext cx="6365890" cy="3648093"/>
          </a:xfrm>
          <a:prstGeom prst="rect">
            <a:avLst/>
          </a:prstGeom>
          <a:noFill/>
        </p:spPr>
      </p:pic>
      <p:sp>
        <p:nvSpPr>
          <p:cNvPr id="15" name="Vývojový diagram: spojnica 14"/>
          <p:cNvSpPr/>
          <p:nvPr/>
        </p:nvSpPr>
        <p:spPr>
          <a:xfrm>
            <a:off x="7667644" y="2571744"/>
            <a:ext cx="1428760" cy="1428760"/>
          </a:xfrm>
          <a:prstGeom prst="flowChartConnec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Východné Slovensko</a:t>
            </a:r>
          </a:p>
          <a:p>
            <a:pPr algn="ctr"/>
            <a:r>
              <a:rPr lang="sk-SK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11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sk-SK" sz="1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prípadov</a:t>
            </a:r>
            <a:endParaRPr lang="sk-SK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Vývojový diagram: spojnica 18"/>
          <p:cNvSpPr/>
          <p:nvPr/>
        </p:nvSpPr>
        <p:spPr>
          <a:xfrm>
            <a:off x="5453067" y="3143248"/>
            <a:ext cx="1428760" cy="1428760"/>
          </a:xfrm>
          <a:prstGeom prst="flowChartConnector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Stredné Slovensko</a:t>
            </a:r>
          </a:p>
          <a:p>
            <a:pPr algn="ctr"/>
            <a:r>
              <a:rPr lang="sk-SK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12</a:t>
            </a:r>
          </a:p>
          <a:p>
            <a:pPr algn="ctr"/>
            <a:r>
              <a:rPr lang="sk-SK" sz="1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prípadov</a:t>
            </a:r>
          </a:p>
        </p:txBody>
      </p:sp>
      <p:sp>
        <p:nvSpPr>
          <p:cNvPr id="20" name="Vývojový diagram: spojnica 19"/>
          <p:cNvSpPr/>
          <p:nvPr/>
        </p:nvSpPr>
        <p:spPr>
          <a:xfrm>
            <a:off x="3452803" y="3429000"/>
            <a:ext cx="1428760" cy="1500198"/>
          </a:xfrm>
          <a:prstGeom prst="flowChartConnecto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Západné Slovensko</a:t>
            </a:r>
          </a:p>
          <a:p>
            <a:pPr algn="ctr"/>
            <a:r>
              <a:rPr lang="sk-SK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59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sk-SK" sz="1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prípadov</a:t>
            </a:r>
            <a:endParaRPr lang="sk-SK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4" y="857232"/>
            <a:ext cx="2771776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bdĺžnik 13"/>
          <p:cNvSpPr/>
          <p:nvPr/>
        </p:nvSpPr>
        <p:spPr>
          <a:xfrm>
            <a:off x="95217" y="3500438"/>
            <a:ext cx="30718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Počet prípadov HIV a AIDS</a:t>
            </a:r>
          </a:p>
          <a:p>
            <a:pPr algn="ctr"/>
            <a:r>
              <a:rPr lang="sk-SK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v </a:t>
            </a:r>
            <a:r>
              <a:rPr lang="sk-SK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SR za </a:t>
            </a:r>
            <a:r>
              <a:rPr lang="sk-SK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obdobie 1985 - </a:t>
            </a:r>
            <a:r>
              <a:rPr lang="sk-SK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2018</a:t>
            </a:r>
            <a:endParaRPr lang="sk-SK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92" y="4143382"/>
            <a:ext cx="26860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66655" y="142854"/>
            <a:ext cx="3071834" cy="11255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sk-SK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Prevencia</a:t>
            </a:r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881034" y="1428738"/>
            <a:ext cx="3429024" cy="9112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0"/>
            <a:r>
              <a:rPr lang="sk-SK" sz="7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libri"/>
              </a:rPr>
              <a:t>HIV a AIDS</a:t>
            </a:r>
            <a:endParaRPr lang="sk-SK" sz="7200" b="1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Calibri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38092" y="4429132"/>
            <a:ext cx="2571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cap="all" dirty="0" smtClean="0">
                <a:solidFill>
                  <a:srgbClr val="FF0000"/>
                </a:solidFill>
              </a:rPr>
              <a:t>Správajte sa zodpovedne</a:t>
            </a:r>
            <a:r>
              <a:rPr lang="sk-SK" sz="1600" dirty="0" smtClean="0"/>
              <a:t> </a:t>
            </a:r>
          </a:p>
          <a:p>
            <a:pPr algn="ctr"/>
            <a:r>
              <a:rPr lang="sk-SK" sz="1600" dirty="0" smtClean="0"/>
              <a:t>vo vašom </a:t>
            </a:r>
            <a:r>
              <a:rPr lang="sk-SK" b="1" dirty="0" smtClean="0">
                <a:solidFill>
                  <a:srgbClr val="FF0000"/>
                </a:solidFill>
              </a:rPr>
              <a:t>sexuálnom živote</a:t>
            </a:r>
            <a:r>
              <a:rPr lang="sk-SK" sz="1600" dirty="0" smtClean="0"/>
              <a:t>. Vyhýbajte sa striedaniu sexuálnych partnerov a sexuálnemu styku s neznámym človekom </a:t>
            </a:r>
            <a:endParaRPr lang="sk-SK" sz="1600" dirty="0"/>
          </a:p>
        </p:txBody>
      </p:sp>
      <p:sp>
        <p:nvSpPr>
          <p:cNvPr id="8" name="Obdĺžnik 7"/>
          <p:cNvSpPr/>
          <p:nvPr/>
        </p:nvSpPr>
        <p:spPr>
          <a:xfrm>
            <a:off x="3095613" y="2928935"/>
            <a:ext cx="2857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cap="all" dirty="0" smtClean="0">
                <a:solidFill>
                  <a:srgbClr val="FF0000"/>
                </a:solidFill>
              </a:rPr>
              <a:t>Vyšetrite </a:t>
            </a:r>
            <a:r>
              <a:rPr lang="sk-SK" sz="2000" b="1" dirty="0" smtClean="0">
                <a:solidFill>
                  <a:srgbClr val="FF0000"/>
                </a:solidFill>
              </a:rPr>
              <a:t>si krv na zistenie HIV</a:t>
            </a:r>
            <a:r>
              <a:rPr lang="sk-SK" dirty="0" smtClean="0"/>
              <a:t>. </a:t>
            </a:r>
            <a:r>
              <a:rPr lang="sk-SK" sz="1400" dirty="0" smtClean="0"/>
              <a:t>Bezplatne Vám vyšetria krv v Národnom referenčnom centre a príslušných Regionálnych úradoch verejného zdravotníctva. Bližšie informácie nájdete na webovej stránke </a:t>
            </a:r>
            <a:r>
              <a:rPr lang="sk-SK" dirty="0" smtClean="0"/>
              <a:t>http://hivaids.sk/testovanie-na-hiv/kde-sa-na-slovensku-testuje-na-hiv/    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6738950" y="214292"/>
            <a:ext cx="31670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Používajte </a:t>
            </a:r>
            <a:r>
              <a:rPr lang="sk-SK" sz="2000" b="1" cap="all" dirty="0" smtClean="0">
                <a:solidFill>
                  <a:srgbClr val="FF0000"/>
                </a:solidFill>
              </a:rPr>
              <a:t>sterilné ihly a striekačky </a:t>
            </a:r>
            <a:r>
              <a:rPr lang="sk-SK" dirty="0" smtClean="0"/>
              <a:t>a </a:t>
            </a:r>
            <a:r>
              <a:rPr lang="sk-SK" dirty="0" smtClean="0">
                <a:solidFill>
                  <a:srgbClr val="FF0000"/>
                </a:solidFill>
              </a:rPr>
              <a:t>iné predmety,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ktoré </a:t>
            </a:r>
            <a:r>
              <a:rPr lang="sk-SK" dirty="0" err="1" smtClean="0"/>
              <a:t>prichadzajú</a:t>
            </a:r>
            <a:r>
              <a:rPr lang="sk-SK" dirty="0" smtClean="0"/>
              <a:t> do kontaktu s Vašim organizmom. </a:t>
            </a:r>
            <a:r>
              <a:rPr lang="sk-SK" b="1" dirty="0" smtClean="0">
                <a:solidFill>
                  <a:srgbClr val="FF0000"/>
                </a:solidFill>
              </a:rPr>
              <a:t>POZOR</a:t>
            </a:r>
            <a:r>
              <a:rPr lang="sk-SK" dirty="0" smtClean="0"/>
              <a:t> pri výbere </a:t>
            </a:r>
            <a:r>
              <a:rPr lang="sk-SK" b="1" dirty="0" err="1" smtClean="0">
                <a:solidFill>
                  <a:srgbClr val="FF0000"/>
                </a:solidFill>
              </a:rPr>
              <a:t>tetovacieho</a:t>
            </a:r>
            <a:r>
              <a:rPr lang="sk-SK" b="1" dirty="0" smtClean="0">
                <a:solidFill>
                  <a:srgbClr val="FF0000"/>
                </a:solidFill>
              </a:rPr>
              <a:t> štúdia</a:t>
            </a:r>
            <a:r>
              <a:rPr lang="sk-SK" dirty="0" smtClean="0"/>
              <a:t>. Uistite sa, či používajú jednorazový a sterilný materiál. </a:t>
            </a:r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6310322" y="3786190"/>
            <a:ext cx="335758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b="1" cap="all" dirty="0" smtClean="0">
                <a:solidFill>
                  <a:srgbClr val="FF0000"/>
                </a:solidFill>
              </a:rPr>
              <a:t>Buďte opatrní </a:t>
            </a:r>
            <a:r>
              <a:rPr lang="sk-SK" dirty="0" smtClean="0"/>
              <a:t>pri náhodnom pichnutí sa s použitou ihlou, najmä ak ste </a:t>
            </a:r>
            <a:r>
              <a:rPr lang="sk-SK" b="1" dirty="0" smtClean="0">
                <a:solidFill>
                  <a:srgbClr val="FF0000"/>
                </a:solidFill>
              </a:rPr>
              <a:t>zdravotnícky pracovník</a:t>
            </a:r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49208">
            <a:off x="4522245" y="261674"/>
            <a:ext cx="1884866" cy="260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marienka\Desktop\dokumenty\obrázky\Svetový deň proti AIDS\lá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54" y="2500306"/>
            <a:ext cx="2857520" cy="1876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marienka\Desktop\dokumenty\obrázky\Svetový deň proti AIDS\HIV 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489" y="5500702"/>
            <a:ext cx="2500330" cy="123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marienka\Desktop\dokumenty\obrázky\Svetový deň proti AIDS\needle and syrin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12" y="2357430"/>
            <a:ext cx="1285884" cy="1285884"/>
          </a:xfrm>
          <a:prstGeom prst="rect">
            <a:avLst/>
          </a:prstGeom>
          <a:noFill/>
        </p:spPr>
      </p:pic>
      <p:pic>
        <p:nvPicPr>
          <p:cNvPr id="10" name="Picture 6" descr="C:\Users\marienka\Desktop\dokumenty\obrázky\Svetový deň proti AIDS\tattoo stud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272" y="2214554"/>
            <a:ext cx="1643066" cy="150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marienka\Desktop\dokumenty\obrázky\Svetový deň proti AIDS\nurs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3265" y="5072074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564</Words>
  <Application>Microsoft Office PowerPoint</Application>
  <PresentationFormat>A4 (210 x 297 mm)</PresentationFormat>
  <Paragraphs>67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marienka</dc:creator>
  <cp:lastModifiedBy>jozef</cp:lastModifiedBy>
  <cp:revision>143</cp:revision>
  <dcterms:created xsi:type="dcterms:W3CDTF">2019-09-13T12:53:12Z</dcterms:created>
  <dcterms:modified xsi:type="dcterms:W3CDTF">2019-12-11T12:38:12Z</dcterms:modified>
</cp:coreProperties>
</file>