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57AD62-00DD-4C21-A0D7-4B873CC70834}" type="datetimeFigureOut">
              <a:rPr lang="sk-SK" smtClean="0"/>
              <a:t>14. 7. 2021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D1E9F-5FFF-4073-882D-2D64A98AEAF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Rakovina krčka maternice</a:t>
            </a:r>
            <a:endParaRPr lang="sk-SK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3501008"/>
            <a:ext cx="5114778" cy="1101248"/>
          </a:xfrm>
        </p:spPr>
        <p:txBody>
          <a:bodyPr/>
          <a:lstStyle/>
          <a:p>
            <a:r>
              <a:rPr lang="sk-SK" dirty="0" smtClean="0"/>
              <a:t>prevencia</a:t>
            </a:r>
            <a:endParaRPr lang="sk-SK" dirty="0"/>
          </a:p>
        </p:txBody>
      </p:sp>
      <p:pic>
        <p:nvPicPr>
          <p:cNvPr id="1026" name="Picture 2" descr="C:\Users\michalec\Desktop\maternica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645024"/>
            <a:ext cx="3902075" cy="240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ichalec\Desktop\maternic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0"/>
            <a:ext cx="3496996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1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5"/>
                </a:solidFill>
              </a:rPr>
              <a:t>Krčok</a:t>
            </a:r>
            <a:r>
              <a:rPr lang="sk-SK" dirty="0" smtClean="0">
                <a:solidFill>
                  <a:schemeClr val="accent5"/>
                </a:solidFill>
              </a:rPr>
              <a:t> maternice</a:t>
            </a:r>
            <a:endParaRPr lang="sk-SK" dirty="0">
              <a:solidFill>
                <a:schemeClr val="accent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p</a:t>
            </a:r>
            <a:r>
              <a:rPr lang="sk-SK" b="1" dirty="0" smtClean="0"/>
              <a:t>evný valcovitý útvar, </a:t>
            </a:r>
          </a:p>
          <a:p>
            <a:pPr marL="0" indent="0">
              <a:buNone/>
            </a:pPr>
            <a:r>
              <a:rPr lang="sk-SK" b="1" dirty="0" smtClean="0"/>
              <a:t>s priemerom 2,5, ústiaci do pošvy</a:t>
            </a:r>
          </a:p>
          <a:p>
            <a:r>
              <a:rPr lang="sk-SK" b="1" dirty="0" smtClean="0"/>
              <a:t>uprostred krčku je </a:t>
            </a:r>
            <a:r>
              <a:rPr lang="sk-SK" b="1" dirty="0" err="1" smtClean="0"/>
              <a:t>otvor-bránka</a:t>
            </a:r>
            <a:endParaRPr lang="sk-SK" b="1" dirty="0" smtClean="0"/>
          </a:p>
          <a:p>
            <a:r>
              <a:rPr lang="sk-SK" b="1" dirty="0"/>
              <a:t>p</a:t>
            </a:r>
            <a:r>
              <a:rPr lang="sk-SK" b="1" dirty="0" smtClean="0"/>
              <a:t>ri ovulácii je </a:t>
            </a:r>
            <a:r>
              <a:rPr lang="sk-SK" b="1" dirty="0" err="1" smtClean="0"/>
              <a:t>krčok</a:t>
            </a:r>
            <a:r>
              <a:rPr lang="sk-SK" b="1" dirty="0" smtClean="0"/>
              <a:t> mäkký, otvorený</a:t>
            </a:r>
          </a:p>
          <a:p>
            <a:r>
              <a:rPr lang="sk-SK" b="1" dirty="0"/>
              <a:t>p</a:t>
            </a:r>
            <a:r>
              <a:rPr lang="sk-SK" b="1" dirty="0" smtClean="0"/>
              <a:t>odľa stupňa otvorenia krčku pri pôrode určujeme, kedy sa pôrod spustí</a:t>
            </a:r>
          </a:p>
          <a:p>
            <a:endParaRPr lang="sk-SK" b="1" dirty="0"/>
          </a:p>
        </p:txBody>
      </p:sp>
      <p:pic>
        <p:nvPicPr>
          <p:cNvPr id="2050" name="Picture 2" descr="C:\Users\michalec\Desktop\maternic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1663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01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5"/>
                </a:solidFill>
              </a:rPr>
              <a:t>Prečo vzniká rakovina krčka maternice?</a:t>
            </a:r>
            <a:endParaRPr lang="sk-SK" dirty="0">
              <a:solidFill>
                <a:schemeClr val="accent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Infekcia</a:t>
            </a:r>
            <a:r>
              <a:rPr lang="sk-SK" b="1" dirty="0" smtClean="0">
                <a:solidFill>
                  <a:schemeClr val="accent5"/>
                </a:solidFill>
              </a:rPr>
              <a:t> HPV </a:t>
            </a:r>
            <a:r>
              <a:rPr lang="sk-SK" b="1" dirty="0" smtClean="0"/>
              <a:t>(ľudský </a:t>
            </a:r>
            <a:r>
              <a:rPr lang="sk-SK" b="1" dirty="0" err="1" smtClean="0"/>
              <a:t>papilomavírus</a:t>
            </a:r>
            <a:r>
              <a:rPr lang="sk-SK" b="1" dirty="0" smtClean="0"/>
              <a:t>)</a:t>
            </a:r>
          </a:p>
          <a:p>
            <a:r>
              <a:rPr lang="sk-SK" b="1" dirty="0" smtClean="0"/>
              <a:t>Prenáša sa ľahko </a:t>
            </a:r>
            <a:r>
              <a:rPr lang="sk-SK" b="1" dirty="0"/>
              <a:t>a rýchlo, čo si zvyčajne ani nevšimneme, pretože </a:t>
            </a:r>
            <a:r>
              <a:rPr lang="sk-SK" b="1" dirty="0" smtClean="0"/>
              <a:t>sa </a:t>
            </a:r>
            <a:r>
              <a:rPr lang="sk-SK" b="1" dirty="0" smtClean="0">
                <a:solidFill>
                  <a:schemeClr val="accent5"/>
                </a:solidFill>
              </a:rPr>
              <a:t>neprejavuje </a:t>
            </a:r>
            <a:r>
              <a:rPr lang="sk-SK" b="1" dirty="0">
                <a:solidFill>
                  <a:schemeClr val="accent5"/>
                </a:solidFill>
              </a:rPr>
              <a:t>žiadnymi príznakmi</a:t>
            </a:r>
            <a:r>
              <a:rPr lang="sk-SK" b="1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sk-SK" b="1" dirty="0" smtClean="0">
                <a:solidFill>
                  <a:schemeClr val="accent5"/>
                </a:solidFill>
              </a:rPr>
              <a:t> </a:t>
            </a:r>
            <a:r>
              <a:rPr lang="sk-SK" b="1" dirty="0" smtClean="0"/>
              <a:t>Vírus </a:t>
            </a:r>
            <a:r>
              <a:rPr lang="sk-SK" b="1" dirty="0"/>
              <a:t>potichu napáda bunky epitelu, až nakoniec začne meniť ich DNA. </a:t>
            </a:r>
            <a:endParaRPr lang="sk-SK" b="1" dirty="0" smtClean="0"/>
          </a:p>
          <a:p>
            <a:r>
              <a:rPr lang="sk-SK" b="1" dirty="0"/>
              <a:t>Už v tejto </a:t>
            </a:r>
            <a:r>
              <a:rPr lang="sk-SK" b="1" dirty="0" smtClean="0"/>
              <a:t>fáze preventívna </a:t>
            </a:r>
            <a:r>
              <a:rPr lang="sk-SK" b="1" dirty="0"/>
              <a:t>prehliadka u gynekológa </a:t>
            </a:r>
            <a:r>
              <a:rPr lang="sk-SK" b="1" dirty="0" smtClean="0"/>
              <a:t>odhalí nebezpečné </a:t>
            </a:r>
            <a:r>
              <a:rPr lang="sk-SK" b="1" dirty="0"/>
              <a:t>zmeny</a:t>
            </a:r>
            <a:r>
              <a:rPr lang="sk-SK" b="1" dirty="0" smtClean="0"/>
              <a:t>.</a:t>
            </a:r>
            <a:endParaRPr lang="sk-SK" b="1" dirty="0"/>
          </a:p>
          <a:p>
            <a:r>
              <a:rPr lang="sk-SK" b="1" dirty="0" smtClean="0"/>
              <a:t>Najväčší výskyt </a:t>
            </a:r>
            <a:r>
              <a:rPr lang="sk-SK" b="1" dirty="0"/>
              <a:t>je vo veku 35 až 45 </a:t>
            </a:r>
            <a:r>
              <a:rPr lang="sk-SK" b="1" dirty="0" smtClean="0"/>
              <a:t>rokov</a:t>
            </a:r>
            <a:r>
              <a:rPr lang="sk-SK" b="1" dirty="0"/>
              <a:t>.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78298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/>
                </a:solidFill>
              </a:rPr>
              <a:t>Čo je HPV vírus ?</a:t>
            </a:r>
            <a:endParaRPr lang="sk-SK" dirty="0">
              <a:solidFill>
                <a:schemeClr val="accent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b="1" dirty="0" smtClean="0">
              <a:solidFill>
                <a:schemeClr val="accent5"/>
              </a:solidFill>
            </a:endParaRPr>
          </a:p>
          <a:p>
            <a:endParaRPr lang="sk-SK" b="1" dirty="0" smtClean="0">
              <a:solidFill>
                <a:schemeClr val="accent5"/>
              </a:solidFill>
            </a:endParaRPr>
          </a:p>
          <a:p>
            <a:endParaRPr lang="sk-SK" b="1" dirty="0">
              <a:solidFill>
                <a:schemeClr val="accent5"/>
              </a:solidFill>
            </a:endParaRPr>
          </a:p>
          <a:p>
            <a:endParaRPr lang="sk-SK" b="1" dirty="0" smtClean="0">
              <a:solidFill>
                <a:schemeClr val="accent5"/>
              </a:solidFill>
            </a:endParaRPr>
          </a:p>
          <a:p>
            <a:endParaRPr lang="sk-SK" b="1" dirty="0">
              <a:solidFill>
                <a:schemeClr val="accent5"/>
              </a:solidFill>
            </a:endParaRPr>
          </a:p>
          <a:p>
            <a:r>
              <a:rPr lang="sk-SK" b="1" dirty="0" smtClean="0">
                <a:solidFill>
                  <a:schemeClr val="accent5"/>
                </a:solidFill>
              </a:rPr>
              <a:t>HPV</a:t>
            </a:r>
            <a:r>
              <a:rPr lang="sk-SK" b="1" dirty="0" smtClean="0"/>
              <a:t> je infekcia, ktorá u žien do 10 až 15 rokov (niekedy aj skôr) môže spôsobiť smrteľné ochorenie.</a:t>
            </a:r>
          </a:p>
          <a:p>
            <a:r>
              <a:rPr lang="sk-SK" b="1" dirty="0" smtClean="0">
                <a:solidFill>
                  <a:schemeClr val="accent5"/>
                </a:solidFill>
              </a:rPr>
              <a:t>HPV </a:t>
            </a:r>
            <a:r>
              <a:rPr lang="sk-SK" b="1" dirty="0" smtClean="0"/>
              <a:t>sa prenáša pohlavným stykom, alebo pri kontakte s infikovanou kožou vonkajších </a:t>
            </a:r>
            <a:r>
              <a:rPr lang="sk-SK" b="1" dirty="0" err="1" smtClean="0"/>
              <a:t>pohl.orgánov</a:t>
            </a:r>
            <a:r>
              <a:rPr lang="sk-SK" b="1" dirty="0"/>
              <a:t> </a:t>
            </a:r>
            <a:r>
              <a:rPr lang="sk-SK" b="1" dirty="0" smtClean="0"/>
              <a:t>a konečníka.</a:t>
            </a:r>
          </a:p>
          <a:p>
            <a:endParaRPr lang="sk-SK" b="1" dirty="0"/>
          </a:p>
        </p:txBody>
      </p:sp>
      <p:pic>
        <p:nvPicPr>
          <p:cNvPr id="2050" name="Picture 2" descr="C:\Users\michalec\Desktop\maternica3 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432048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26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Príznaky rakoviny krčka maternice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Príznaky sú nejasné, všímať si treba: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b="1" dirty="0"/>
              <a:t>n</a:t>
            </a:r>
            <a:r>
              <a:rPr lang="sk-SK" b="1" dirty="0" smtClean="0"/>
              <a:t>ezvyčajné krvácanie</a:t>
            </a:r>
          </a:p>
          <a:p>
            <a:r>
              <a:rPr lang="sk-SK" b="1" dirty="0"/>
              <a:t>n</a:t>
            </a:r>
            <a:r>
              <a:rPr lang="sk-SK" b="1" dirty="0" smtClean="0"/>
              <a:t>epríjemné pocity </a:t>
            </a:r>
          </a:p>
          <a:p>
            <a:r>
              <a:rPr lang="sk-SK" b="1" dirty="0" smtClean="0"/>
              <a:t>pri močení</a:t>
            </a:r>
          </a:p>
          <a:p>
            <a:r>
              <a:rPr lang="sk-SK" b="1" dirty="0"/>
              <a:t>n</a:t>
            </a:r>
            <a:r>
              <a:rPr lang="sk-SK" b="1" dirty="0" smtClean="0"/>
              <a:t>epravidelný cyklus</a:t>
            </a:r>
          </a:p>
          <a:p>
            <a:r>
              <a:rPr lang="sk-SK" b="1" dirty="0" smtClean="0"/>
              <a:t>nezvyčajný výtok</a:t>
            </a:r>
          </a:p>
          <a:p>
            <a:r>
              <a:rPr lang="sk-SK" b="1" dirty="0"/>
              <a:t>b</a:t>
            </a:r>
            <a:r>
              <a:rPr lang="sk-SK" b="1" dirty="0" smtClean="0"/>
              <a:t>olesť pri pohlavnom styku</a:t>
            </a:r>
          </a:p>
          <a:p>
            <a:endParaRPr lang="sk-SK" b="1" dirty="0"/>
          </a:p>
        </p:txBody>
      </p:sp>
      <p:pic>
        <p:nvPicPr>
          <p:cNvPr id="1026" name="Picture 2" descr="C:\Users\michalec\Desktop\Materni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105395"/>
            <a:ext cx="3089918" cy="299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47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/>
                </a:solidFill>
              </a:rPr>
              <a:t>Únava a chudnutie</a:t>
            </a:r>
            <a:endParaRPr lang="sk-SK" dirty="0">
              <a:solidFill>
                <a:schemeClr val="accent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b="1" dirty="0" smtClean="0"/>
              <a:t>S vyššie uvedenými príznakmi nikdy netreba brať na ľahkú váhu.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/>
              <a:t>Za vyčerpanosťou sa často skrýva významná strata červených krviniek. Naopak, zvyšuje sa počet bielych, ktoré chcú rakovinu zastaviť. </a:t>
            </a:r>
          </a:p>
        </p:txBody>
      </p:sp>
      <p:pic>
        <p:nvPicPr>
          <p:cNvPr id="3074" name="Picture 2" descr="C:\Users\michalec\Desktop\úna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38884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338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/>
                </a:solidFill>
              </a:rPr>
              <a:t>Prevencia</a:t>
            </a:r>
            <a:endParaRPr lang="sk-SK" dirty="0">
              <a:solidFill>
                <a:schemeClr val="accent5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Cytologické vyšetrenie krčka maternice je súčasťou preventívnej prehliadky vo veku 23 až 64 rokov. Prvé dva odbery (v živote pacientky) vykoná gynekológ v ročnom intervale. </a:t>
            </a:r>
          </a:p>
          <a:p>
            <a:r>
              <a:rPr lang="sk-SK" b="1" dirty="0" smtClean="0"/>
              <a:t>Ak </a:t>
            </a:r>
            <a:r>
              <a:rPr lang="sk-SK" b="1" dirty="0"/>
              <a:t>sú výsledky negatívne, stačí cytológiu opakovať v 3-ročnom intervale, a to až do veku 64 rokov. V prípade pozitívneho výsledku, lekár určí ďalší postup.  </a:t>
            </a:r>
            <a:endParaRPr lang="sk-SK" b="1" dirty="0" smtClean="0"/>
          </a:p>
          <a:p>
            <a:r>
              <a:rPr lang="sk-SK" b="1" dirty="0" smtClean="0">
                <a:solidFill>
                  <a:schemeClr val="accent5"/>
                </a:solidFill>
              </a:rPr>
              <a:t>OČKOVANIE </a:t>
            </a:r>
            <a:r>
              <a:rPr lang="sk-SK" b="1" dirty="0" smtClean="0"/>
              <a:t>proti HPV - v 13 roku života dievčaťa</a:t>
            </a:r>
            <a:endParaRPr lang="sk-SK" b="1" dirty="0"/>
          </a:p>
          <a:p>
            <a:endParaRPr lang="sk-SK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6632"/>
            <a:ext cx="3816424" cy="1546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8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556792"/>
            <a:ext cx="7239000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/>
              <a:t>Pre ženy vo veku 15 – 44 </a:t>
            </a:r>
            <a:r>
              <a:rPr lang="sk-SK" b="1" err="1" smtClean="0"/>
              <a:t>r</a:t>
            </a:r>
            <a:r>
              <a:rPr lang="sk-SK" b="1" smtClean="0"/>
              <a:t>. predstavuje </a:t>
            </a:r>
            <a:r>
              <a:rPr lang="sk-SK" b="1" dirty="0"/>
              <a:t>rakovina krčka maternice druhé najrozšírenejšie zhubné ochorenie po rakovine prsníka. </a:t>
            </a: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 smtClean="0"/>
              <a:t>Krajiny </a:t>
            </a:r>
            <a:r>
              <a:rPr lang="sk-SK" b="1" dirty="0"/>
              <a:t>s programami </a:t>
            </a:r>
            <a:r>
              <a:rPr lang="sk-SK" b="1" dirty="0" smtClean="0"/>
              <a:t>skríningu majú </a:t>
            </a:r>
            <a:r>
              <a:rPr lang="sk-SK" b="1" dirty="0"/>
              <a:t>výrazne nižší výskyt rakoviny krčka maternice a nižšiu mieru </a:t>
            </a:r>
            <a:r>
              <a:rPr lang="sk-SK" b="1" dirty="0" smtClean="0"/>
              <a:t>úmrtnosti. </a:t>
            </a:r>
            <a:r>
              <a:rPr lang="sk-SK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Nepodceňujme preto preventívne prehliadky a zabráňme RAKOVINE !!!</a:t>
            </a:r>
            <a:endParaRPr lang="sk-SK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b="1" dirty="0"/>
          </a:p>
        </p:txBody>
      </p:sp>
      <p:pic>
        <p:nvPicPr>
          <p:cNvPr id="1026" name="Picture 2" descr="C:\Users\michalec\Desktop\svetzdravia-com-rakovina-krcka-maternice-header-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86259"/>
            <a:ext cx="6048672" cy="139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623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871</TotalTime>
  <Words>218</Words>
  <Application>Microsoft Office PowerPoint</Application>
  <PresentationFormat>Prezentácia na obrazovke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Luxusný</vt:lpstr>
      <vt:lpstr>Rakovina krčka maternice</vt:lpstr>
      <vt:lpstr>Krčok maternice</vt:lpstr>
      <vt:lpstr>Prečo vzniká rakovina krčka maternice?</vt:lpstr>
      <vt:lpstr>Čo je HPV vírus ?</vt:lpstr>
      <vt:lpstr>Príznaky rakoviny krčka maternice</vt:lpstr>
      <vt:lpstr>Únava a chudnutie</vt:lpstr>
      <vt:lpstr>Prevencia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Rakovina krčka maternice</dc:title>
  <dc:creator>michalec</dc:creator>
  <cp:lastModifiedBy>jozef</cp:lastModifiedBy>
  <cp:revision>15</cp:revision>
  <dcterms:created xsi:type="dcterms:W3CDTF">2021-07-06T08:10:22Z</dcterms:created>
  <dcterms:modified xsi:type="dcterms:W3CDTF">2021-07-14T12:16:07Z</dcterms:modified>
</cp:coreProperties>
</file>