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66" r:id="rId4"/>
    <p:sldId id="265" r:id="rId5"/>
    <p:sldId id="267" r:id="rId6"/>
    <p:sldId id="268" r:id="rId7"/>
    <p:sldId id="272" r:id="rId8"/>
    <p:sldId id="259" r:id="rId9"/>
    <p:sldId id="270" r:id="rId10"/>
    <p:sldId id="261" r:id="rId11"/>
  </p:sldIdLst>
  <p:sldSz cx="9144000" cy="6858000" type="screen4x3"/>
  <p:notesSz cx="6648450" cy="98504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  <a:srgbClr val="B05408"/>
    <a:srgbClr val="301702"/>
    <a:srgbClr val="432003"/>
    <a:srgbClr val="F0720A"/>
    <a:srgbClr val="FCE0C8"/>
    <a:srgbClr val="642F04"/>
    <a:srgbClr val="7538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1313" cy="4927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765551" y="0"/>
            <a:ext cx="2881313" cy="49276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C42EF-2D22-46BC-B24D-B47ABDBE0E7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1" y="9356076"/>
            <a:ext cx="2881313" cy="49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765551" y="9356076"/>
            <a:ext cx="2881313" cy="4927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F9505-B9E2-497D-A08A-A3E650F859D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3529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765917" y="0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0223D-B162-424F-BD99-7F015A14DF0F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862013" y="739775"/>
            <a:ext cx="4924425" cy="3694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64845" y="4678959"/>
            <a:ext cx="5318760" cy="443269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1" y="9356207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765917" y="9356207"/>
            <a:ext cx="2880995" cy="4925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ECEE23-56F6-4E96-8488-FF03D5657C7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0078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CEE23-56F6-4E96-8488-FF03D5657C73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6761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CEE23-56F6-4E96-8488-FF03D5657C73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9869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6D0-BA1C-4032-B9EE-047E1FEBC21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752F-4380-48EC-A00C-B0287880C0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590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6D0-BA1C-4032-B9EE-047E1FEBC21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752F-4380-48EC-A00C-B0287880C0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083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6D0-BA1C-4032-B9EE-047E1FEBC21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752F-4380-48EC-A00C-B0287880C0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021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6D0-BA1C-4032-B9EE-047E1FEBC21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752F-4380-48EC-A00C-B0287880C0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9307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6D0-BA1C-4032-B9EE-047E1FEBC21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752F-4380-48EC-A00C-B0287880C0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3143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6D0-BA1C-4032-B9EE-047E1FEBC21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752F-4380-48EC-A00C-B0287880C0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259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6D0-BA1C-4032-B9EE-047E1FEBC21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752F-4380-48EC-A00C-B0287880C0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3946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6D0-BA1C-4032-B9EE-047E1FEBC21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752F-4380-48EC-A00C-B0287880C0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324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6D0-BA1C-4032-B9EE-047E1FEBC21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752F-4380-48EC-A00C-B0287880C0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43349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6D0-BA1C-4032-B9EE-047E1FEBC21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752F-4380-48EC-A00C-B0287880C0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3043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6D0-BA1C-4032-B9EE-047E1FEBC21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C752F-4380-48EC-A00C-B0287880C0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817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26D0-BA1C-4032-B9EE-047E1FEBC21A}" type="datetimeFigureOut">
              <a:rPr lang="sk-SK" smtClean="0"/>
              <a:t>06.11.2019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C752F-4380-48EC-A00C-B0287880C00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04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chemeClr val="accent6">
                <a:lumMod val="40000"/>
                <a:lumOff val="60000"/>
              </a:schemeClr>
            </a:gs>
            <a:gs pos="0">
              <a:schemeClr val="accent6">
                <a:lumMod val="50000"/>
              </a:schemeClr>
            </a:gs>
            <a:gs pos="5000">
              <a:schemeClr val="accent6">
                <a:lumMod val="75000"/>
              </a:schemeClr>
            </a:gs>
            <a:gs pos="13000">
              <a:srgbClr val="EF964D"/>
            </a:gs>
            <a:gs pos="85000">
              <a:srgbClr val="F5AB6F"/>
            </a:gs>
            <a:gs pos="92000">
              <a:srgbClr val="ED8C3D"/>
            </a:gs>
            <a:gs pos="98000">
              <a:schemeClr val="accent6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924944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sk-SK" sz="5300" b="1" dirty="0" smtClean="0">
                <a:solidFill>
                  <a:srgbClr val="432003"/>
                </a:solidFill>
              </a:rPr>
              <a:t>VÝCHOVA K ZDRAVIU</a:t>
            </a:r>
            <a:br>
              <a:rPr lang="sk-SK" sz="5300" b="1" dirty="0" smtClean="0">
                <a:solidFill>
                  <a:srgbClr val="432003"/>
                </a:solidFill>
              </a:rPr>
            </a:br>
            <a:r>
              <a:rPr lang="sk-SK" sz="5300" dirty="0" smtClean="0">
                <a:solidFill>
                  <a:srgbClr val="432003"/>
                </a:solidFill>
              </a:rPr>
              <a:t>PODPORA ZDRAVIA</a:t>
            </a:r>
            <a:br>
              <a:rPr lang="sk-SK" sz="5300" dirty="0" smtClean="0">
                <a:solidFill>
                  <a:srgbClr val="432003"/>
                </a:solidFill>
              </a:rPr>
            </a:br>
            <a:r>
              <a:rPr lang="sk-SK" sz="3600" dirty="0" smtClean="0">
                <a:solidFill>
                  <a:srgbClr val="432003"/>
                </a:solidFill>
              </a:rPr>
              <a:t>Ako funguje koncepcia činnosti ?</a:t>
            </a:r>
            <a:br>
              <a:rPr lang="sk-SK" sz="3600" dirty="0" smtClean="0">
                <a:solidFill>
                  <a:srgbClr val="432003"/>
                </a:solidFill>
              </a:rPr>
            </a:br>
            <a:endParaRPr lang="sk-SK" sz="3600" b="1" dirty="0">
              <a:solidFill>
                <a:srgbClr val="432003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373216"/>
            <a:ext cx="6400800" cy="4096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sk-SK" sz="1200" b="1" dirty="0" smtClean="0">
                <a:solidFill>
                  <a:srgbClr val="432003"/>
                </a:solidFill>
              </a:rPr>
              <a:t>RÚVZ Spišská Nová Ves</a:t>
            </a:r>
            <a:endParaRPr lang="sk-SK" sz="1200" b="1" dirty="0">
              <a:solidFill>
                <a:srgbClr val="432003"/>
              </a:solidFill>
            </a:endParaRPr>
          </a:p>
          <a:p>
            <a:pPr algn="l"/>
            <a:r>
              <a:rPr lang="sk-SK" sz="1200" b="1" dirty="0" err="1" smtClean="0">
                <a:solidFill>
                  <a:srgbClr val="432003"/>
                </a:solidFill>
              </a:rPr>
              <a:t>Mederiová</a:t>
            </a:r>
            <a:r>
              <a:rPr lang="sk-SK" sz="1200" b="1" dirty="0" smtClean="0">
                <a:solidFill>
                  <a:srgbClr val="432003"/>
                </a:solidFill>
              </a:rPr>
              <a:t> Terézia DAHE</a:t>
            </a:r>
          </a:p>
        </p:txBody>
      </p:sp>
    </p:spTree>
    <p:extLst>
      <p:ext uri="{BB962C8B-B14F-4D97-AF65-F5344CB8AC3E}">
        <p14:creationId xmlns:p14="http://schemas.microsoft.com/office/powerpoint/2010/main" val="359019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Autofit/>
          </a:bodyPr>
          <a:lstStyle/>
          <a:p>
            <a:r>
              <a:rPr lang="sk-SK" sz="4800" b="1" dirty="0" smtClean="0"/>
              <a:t>Ž I V O T N Ý    Š T Ý L </a:t>
            </a:r>
            <a:br>
              <a:rPr lang="sk-SK" sz="4800" b="1" dirty="0" smtClean="0"/>
            </a:br>
            <a:r>
              <a:rPr lang="sk-SK" sz="3200" b="1" dirty="0" smtClean="0"/>
              <a:t> </a:t>
            </a:r>
            <a:r>
              <a:rPr lang="sk-SK" sz="3600" b="1" dirty="0" smtClean="0"/>
              <a:t>a vzťah k vlastnému zdraviu</a:t>
            </a:r>
            <a:endParaRPr lang="sk-SK" sz="3200" b="1" dirty="0"/>
          </a:p>
        </p:txBody>
      </p:sp>
      <p:sp>
        <p:nvSpPr>
          <p:cNvPr id="5" name="Obdĺžnik 4"/>
          <p:cNvSpPr/>
          <p:nvPr/>
        </p:nvSpPr>
        <p:spPr>
          <a:xfrm>
            <a:off x="633620" y="2060848"/>
            <a:ext cx="752432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k-SK" b="1" dirty="0" smtClean="0"/>
              <a:t>SA VYTVÁRA V PRIEBEHU ŽIVOTA ČLOVEKA </a:t>
            </a:r>
          </a:p>
          <a:p>
            <a:pPr algn="ctr"/>
            <a:r>
              <a:rPr lang="sk-SK" b="1" dirty="0" smtClean="0"/>
              <a:t>V   Z Á V I S L O S T I    N A    M N O H Ý C H    F A K T O R O C H :</a:t>
            </a:r>
          </a:p>
        </p:txBody>
      </p:sp>
      <p:sp>
        <p:nvSpPr>
          <p:cNvPr id="8" name="Obdĺžnik 7"/>
          <p:cNvSpPr/>
          <p:nvPr/>
        </p:nvSpPr>
        <p:spPr>
          <a:xfrm>
            <a:off x="642221" y="2852936"/>
            <a:ext cx="3762164" cy="286232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sk-SK" dirty="0" smtClean="0"/>
              <a:t>výchova 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sociálne </a:t>
            </a:r>
            <a:r>
              <a:rPr lang="sk-SK" dirty="0"/>
              <a:t>a ekonomické </a:t>
            </a:r>
            <a:r>
              <a:rPr lang="sk-SK" dirty="0" smtClean="0"/>
              <a:t>prostredie</a:t>
            </a:r>
          </a:p>
          <a:p>
            <a:pPr marL="285750" indent="-285750">
              <a:buFontTx/>
              <a:buChar char="-"/>
            </a:pPr>
            <a:r>
              <a:rPr lang="sk-SK" dirty="0"/>
              <a:t>t</a:t>
            </a:r>
            <a:r>
              <a:rPr lang="sk-SK" dirty="0" smtClean="0"/>
              <a:t>radície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konvencie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stereotypy</a:t>
            </a:r>
          </a:p>
          <a:p>
            <a:pPr marL="285750" indent="-285750">
              <a:buFontTx/>
              <a:buChar char="-"/>
            </a:pPr>
            <a:r>
              <a:rPr lang="sk-SK" dirty="0"/>
              <a:t>p</a:t>
            </a:r>
            <a:r>
              <a:rPr lang="sk-SK" dirty="0" smtClean="0"/>
              <a:t>ohodlnosť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jednotvárnosť</a:t>
            </a:r>
          </a:p>
          <a:p>
            <a:pPr marL="285750" indent="-285750">
              <a:buFontTx/>
              <a:buChar char="-"/>
            </a:pPr>
            <a:r>
              <a:rPr lang="sk-SK" dirty="0"/>
              <a:t>v</a:t>
            </a:r>
            <a:r>
              <a:rPr lang="sk-SK" dirty="0" smtClean="0"/>
              <a:t>zdelanie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kultúra</a:t>
            </a:r>
          </a:p>
          <a:p>
            <a:pPr marL="285750" indent="-285750">
              <a:buFontTx/>
              <a:buChar char="-"/>
            </a:pPr>
            <a:r>
              <a:rPr lang="sk-SK" dirty="0" smtClean="0"/>
              <a:t>skúsenosti </a:t>
            </a:r>
            <a:r>
              <a:rPr lang="sk-SK" dirty="0"/>
              <a:t>atď.  </a:t>
            </a:r>
            <a:endParaRPr lang="sk-SK" dirty="0" smtClean="0"/>
          </a:p>
        </p:txBody>
      </p:sp>
      <p:sp>
        <p:nvSpPr>
          <p:cNvPr id="9" name="Obdĺžnik 8"/>
          <p:cNvSpPr/>
          <p:nvPr/>
        </p:nvSpPr>
        <p:spPr>
          <a:xfrm>
            <a:off x="4644008" y="4514929"/>
            <a:ext cx="3456384" cy="1200329"/>
          </a:xfrm>
          <a:prstGeom prst="rect">
            <a:avLst/>
          </a:prstGeom>
          <a:solidFill>
            <a:srgbClr val="F0720A"/>
          </a:solidFill>
          <a:ln w="57150">
            <a:solidFill>
              <a:srgbClr val="F0720A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k-SK" sz="2400" b="1" dirty="0" smtClean="0"/>
              <a:t>DÔSLEDNOSŤ</a:t>
            </a:r>
          </a:p>
          <a:p>
            <a:pPr algn="ctr"/>
            <a:r>
              <a:rPr lang="sk-SK" sz="2400" b="1" dirty="0" smtClean="0"/>
              <a:t>SÚSTAVNOSŤ</a:t>
            </a:r>
          </a:p>
          <a:p>
            <a:pPr algn="ctr"/>
            <a:r>
              <a:rPr lang="sk-SK" sz="2400" b="1" dirty="0" smtClean="0"/>
              <a:t> A CIEĽAVEDOMOSŤ.</a:t>
            </a:r>
            <a:r>
              <a:rPr lang="sk-SK" sz="2400" dirty="0" smtClean="0"/>
              <a:t> </a:t>
            </a:r>
            <a:endParaRPr lang="sk-SK" sz="2400" dirty="0"/>
          </a:p>
        </p:txBody>
      </p:sp>
      <p:sp>
        <p:nvSpPr>
          <p:cNvPr id="10" name="Obdĺžnik 9"/>
          <p:cNvSpPr/>
          <p:nvPr/>
        </p:nvSpPr>
        <p:spPr>
          <a:xfrm>
            <a:off x="4672709" y="2900993"/>
            <a:ext cx="3456384" cy="107721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k-SK" sz="3200" b="1" dirty="0" smtClean="0">
                <a:solidFill>
                  <a:schemeClr val="bg1">
                    <a:lumMod val="95000"/>
                  </a:schemeClr>
                </a:solidFill>
              </a:rPr>
              <a:t>FORMOVANIE</a:t>
            </a:r>
          </a:p>
          <a:p>
            <a:pPr algn="ctr"/>
            <a:r>
              <a:rPr lang="sk-SK" sz="3200" b="1" dirty="0" smtClean="0">
                <a:solidFill>
                  <a:schemeClr val="bg1">
                    <a:lumMod val="95000"/>
                  </a:schemeClr>
                </a:solidFill>
              </a:rPr>
              <a:t>SI VYŽADUJE </a:t>
            </a:r>
          </a:p>
        </p:txBody>
      </p:sp>
      <p:sp>
        <p:nvSpPr>
          <p:cNvPr id="11" name="Šípka dolu 10"/>
          <p:cNvSpPr/>
          <p:nvPr/>
        </p:nvSpPr>
        <p:spPr>
          <a:xfrm>
            <a:off x="5436096" y="3933360"/>
            <a:ext cx="1872208" cy="581569"/>
          </a:xfrm>
          <a:prstGeom prst="downArrow">
            <a:avLst/>
          </a:prstGeom>
          <a:solidFill>
            <a:srgbClr val="B05408"/>
          </a:solidFill>
          <a:ln>
            <a:solidFill>
              <a:srgbClr val="F072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477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08112"/>
          </a:xfrm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sk-SK" b="1" dirty="0" smtClean="0"/>
              <a:t>  ČO JE NÁPLŇOU ČINNOSTI : 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3956" y="1412776"/>
            <a:ext cx="8229600" cy="1944215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sk-SK" sz="1600" b="1" dirty="0" smtClean="0">
                <a:solidFill>
                  <a:schemeClr val="bg1">
                    <a:lumMod val="95000"/>
                  </a:schemeClr>
                </a:solidFill>
              </a:rPr>
              <a:t>Vykonávanie besied, prednášok a iných zdravotno-výchovných metód </a:t>
            </a:r>
          </a:p>
          <a:p>
            <a:r>
              <a:rPr lang="sk-SK" sz="1600" b="1" dirty="0" smtClean="0">
                <a:solidFill>
                  <a:schemeClr val="bg1">
                    <a:lumMod val="95000"/>
                  </a:schemeClr>
                </a:solidFill>
              </a:rPr>
              <a:t>Realizácia jednorazových aktivít pri príležitosti významných dní podľa kalendára WHO</a:t>
            </a:r>
          </a:p>
          <a:p>
            <a:r>
              <a:rPr lang="sk-SK" sz="1600" b="1" dirty="0" smtClean="0">
                <a:solidFill>
                  <a:schemeClr val="bg1">
                    <a:lumMod val="95000"/>
                  </a:schemeClr>
                </a:solidFill>
              </a:rPr>
              <a:t>Medializácia</a:t>
            </a:r>
          </a:p>
          <a:p>
            <a:r>
              <a:rPr lang="sk-SK" sz="1600" b="1" dirty="0" smtClean="0">
                <a:solidFill>
                  <a:schemeClr val="bg1">
                    <a:lumMod val="95000"/>
                  </a:schemeClr>
                </a:solidFill>
              </a:rPr>
              <a:t>Vytváranie vlastných propagačných materiálov</a:t>
            </a:r>
          </a:p>
          <a:p>
            <a:r>
              <a:rPr lang="sk-SK" sz="1600" b="1" dirty="0" smtClean="0">
                <a:solidFill>
                  <a:schemeClr val="bg1">
                    <a:lumMod val="95000"/>
                  </a:schemeClr>
                </a:solidFill>
              </a:rPr>
              <a:t>Odborné publikácie</a:t>
            </a:r>
          </a:p>
          <a:p>
            <a:r>
              <a:rPr lang="sk-SK" sz="1600" b="1" dirty="0" smtClean="0">
                <a:solidFill>
                  <a:schemeClr val="bg1">
                    <a:lumMod val="95000"/>
                  </a:schemeClr>
                </a:solidFill>
              </a:rPr>
              <a:t>Zapožičiavanie DVD a CD nosičov, USB, videokaziet</a:t>
            </a:r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467544" y="3212976"/>
            <a:ext cx="8229600" cy="2232248"/>
          </a:xfrm>
          <a:prstGeom prst="rect">
            <a:avLst/>
          </a:prstGeom>
          <a:solidFill>
            <a:srgbClr val="432003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600" b="1" dirty="0" smtClean="0">
                <a:solidFill>
                  <a:schemeClr val="bg1">
                    <a:lumMod val="95000"/>
                  </a:schemeClr>
                </a:solidFill>
              </a:rPr>
              <a:t>Školenia, odborné semináre, porady, konferencie, pracovné stretnutia, kurzy ...</a:t>
            </a:r>
          </a:p>
          <a:p>
            <a:r>
              <a:rPr lang="sk-SK" sz="1600" b="1" dirty="0" smtClean="0">
                <a:solidFill>
                  <a:schemeClr val="bg1">
                    <a:lumMod val="95000"/>
                  </a:schemeClr>
                </a:solidFill>
              </a:rPr>
              <a:t>Školenie lektorov a laikov</a:t>
            </a:r>
          </a:p>
          <a:p>
            <a:r>
              <a:rPr lang="sk-SK" sz="1600" b="1" dirty="0" smtClean="0">
                <a:solidFill>
                  <a:schemeClr val="bg1">
                    <a:lumMod val="95000"/>
                  </a:schemeClr>
                </a:solidFill>
              </a:rPr>
              <a:t>Realizované projekty, prieskumné a výskumné úlohy</a:t>
            </a:r>
          </a:p>
          <a:p>
            <a:r>
              <a:rPr lang="sk-SK" sz="1600" b="1" dirty="0" smtClean="0">
                <a:solidFill>
                  <a:schemeClr val="bg1">
                    <a:lumMod val="95000"/>
                  </a:schemeClr>
                </a:solidFill>
              </a:rPr>
              <a:t>Členstvo v pracovných skupinách PZ HH</a:t>
            </a:r>
          </a:p>
          <a:p>
            <a:r>
              <a:rPr lang="sk-SK" sz="1600" b="1" dirty="0" smtClean="0">
                <a:solidFill>
                  <a:schemeClr val="bg1">
                    <a:lumMod val="95000"/>
                  </a:schemeClr>
                </a:solidFill>
              </a:rPr>
              <a:t>Poskytovanie odbornej praxe pre študentov VŠ a postgraduálneho vzdelávania</a:t>
            </a:r>
          </a:p>
          <a:p>
            <a:r>
              <a:rPr lang="sk-SK" sz="1600" b="1" dirty="0" smtClean="0">
                <a:solidFill>
                  <a:schemeClr val="bg1">
                    <a:lumMod val="95000"/>
                  </a:schemeClr>
                </a:solidFill>
              </a:rPr>
              <a:t>Odborné materiály predkladané vláde SR, MZ SR, ÚVZ SR a iným subjektom</a:t>
            </a:r>
          </a:p>
          <a:p>
            <a:r>
              <a:rPr lang="sk-SK" sz="1600" b="1" dirty="0" smtClean="0">
                <a:solidFill>
                  <a:schemeClr val="bg1">
                    <a:lumMod val="95000"/>
                  </a:schemeClr>
                </a:solidFill>
              </a:rPr>
              <a:t>Iné písomnosti </a:t>
            </a:r>
            <a:r>
              <a:rPr lang="sk-SK" sz="1600" dirty="0" smtClean="0">
                <a:solidFill>
                  <a:schemeClr val="bg1">
                    <a:lumMod val="95000"/>
                  </a:schemeClr>
                </a:solidFill>
              </a:rPr>
              <a:t>(Správy, vyjadrenia, rozbory) </a:t>
            </a: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467544" y="5301208"/>
            <a:ext cx="8229600" cy="8557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600" b="1" dirty="0" smtClean="0">
                <a:solidFill>
                  <a:srgbClr val="432003"/>
                </a:solidFill>
              </a:rPr>
              <a:t>Spolupráca so štátnym, verejným, súkromným a tretím sektorom</a:t>
            </a:r>
          </a:p>
          <a:p>
            <a:r>
              <a:rPr lang="sk-SK" sz="1400" b="1" dirty="0" smtClean="0">
                <a:solidFill>
                  <a:srgbClr val="432003"/>
                </a:solidFill>
              </a:rPr>
              <a:t>Merania a iné výkony v poradniach </a:t>
            </a:r>
            <a:r>
              <a:rPr lang="sk-SK" sz="1400" dirty="0" smtClean="0">
                <a:solidFill>
                  <a:srgbClr val="432003"/>
                </a:solidFill>
              </a:rPr>
              <a:t>(PZ, PZV, POF, </a:t>
            </a:r>
            <a:r>
              <a:rPr lang="sk-SK" sz="1400" dirty="0" err="1" smtClean="0">
                <a:solidFill>
                  <a:srgbClr val="432003"/>
                </a:solidFill>
              </a:rPr>
              <a:t>POPA,PPPZ,PpDaM</a:t>
            </a:r>
            <a:r>
              <a:rPr lang="sk-SK" sz="1400" dirty="0" smtClean="0">
                <a:solidFill>
                  <a:srgbClr val="432003"/>
                </a:solidFill>
              </a:rPr>
              <a:t>, P-HIV/AIDS a drogové závislosti, </a:t>
            </a:r>
            <a:r>
              <a:rPr lang="sk-SK" sz="1200" dirty="0" smtClean="0">
                <a:solidFill>
                  <a:srgbClr val="432003"/>
                </a:solidFill>
              </a:rPr>
              <a:t>Poradňa ochrany a podpory zdravia pri práci...)</a:t>
            </a:r>
            <a:endParaRPr lang="sk-SK" sz="1400" dirty="0" smtClean="0">
              <a:solidFill>
                <a:srgbClr val="432003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sk-SK" sz="1800" dirty="0" smtClean="0">
              <a:solidFill>
                <a:srgbClr val="432003"/>
              </a:solidFill>
            </a:endParaRPr>
          </a:p>
          <a:p>
            <a:endParaRPr lang="sk-SK" sz="2000" dirty="0" smtClean="0">
              <a:solidFill>
                <a:srgbClr val="432003"/>
              </a:solidFill>
            </a:endParaRPr>
          </a:p>
          <a:p>
            <a:endParaRPr lang="sk-SK" sz="2800" dirty="0">
              <a:solidFill>
                <a:srgbClr val="4320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91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sk-SK" b="1" dirty="0" smtClean="0"/>
              <a:t>  </a:t>
            </a:r>
            <a:r>
              <a:rPr lang="sk-SK" b="1" dirty="0"/>
              <a:t>AKÉ SÚ OBLASTI ZÁUJMU </a:t>
            </a:r>
            <a:r>
              <a:rPr lang="sk-SK" b="1" dirty="0" smtClean="0"/>
              <a:t>ODBORU : 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80520"/>
          </a:xfrm>
          <a:solidFill>
            <a:srgbClr val="432003"/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sk-SK" sz="1400" dirty="0" smtClean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sk-SK" sz="2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ZVÝŠENIE POHYBOVEJ AKTIVITY</a:t>
            </a:r>
          </a:p>
          <a:p>
            <a:r>
              <a:rPr lang="sk-SK" sz="2200" b="1" dirty="0" smtClean="0">
                <a:solidFill>
                  <a:schemeClr val="bg1">
                    <a:lumMod val="95000"/>
                  </a:schemeClr>
                </a:solidFill>
              </a:rPr>
              <a:t>OZDRAVENIE VÝŽIVY A ZLEPŠENIE PITNÉHO REŽIMU</a:t>
            </a:r>
          </a:p>
          <a:p>
            <a:r>
              <a:rPr lang="sk-SK" sz="2200" b="1" dirty="0" smtClean="0">
                <a:solidFill>
                  <a:schemeClr val="accent6">
                    <a:lumMod val="75000"/>
                  </a:schemeClr>
                </a:solidFill>
              </a:rPr>
              <a:t>PREVENCIA SOCIÁLNE PATOLOGICKÝCH JAVOV                                     </a:t>
            </a:r>
            <a:r>
              <a:rPr lang="sk-SK" sz="2200" dirty="0" smtClean="0">
                <a:solidFill>
                  <a:schemeClr val="accent6">
                    <a:lumMod val="75000"/>
                  </a:schemeClr>
                </a:solidFill>
              </a:rPr>
              <a:t>( fajčenie, alkohol, drogy: látkové a nelátkove závislosti )          VÝCHOVA K PARTNERSTVU A RODIČOVSTVU .... ,,,,,???</a:t>
            </a:r>
          </a:p>
          <a:p>
            <a:r>
              <a:rPr lang="sk-SK" sz="2200" dirty="0" smtClean="0">
                <a:solidFill>
                  <a:schemeClr val="accent6">
                    <a:lumMod val="75000"/>
                  </a:schemeClr>
                </a:solidFill>
              </a:rPr>
              <a:t> zdravé starnutie, duševné zdravie, prevencia úrazov a prvá pomoc, prevencia sexuálne prenosných chorôb – vrátane HIV/AIDS, </a:t>
            </a:r>
            <a:r>
              <a:rPr lang="sk-SK" sz="2200" dirty="0" err="1" smtClean="0">
                <a:solidFill>
                  <a:schemeClr val="accent6">
                    <a:lumMod val="75000"/>
                  </a:schemeClr>
                </a:solidFill>
              </a:rPr>
              <a:t>stomatohygiena</a:t>
            </a:r>
            <a:r>
              <a:rPr lang="sk-SK" sz="22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r>
              <a:rPr lang="sk-SK" sz="2200" b="1" dirty="0" smtClean="0">
                <a:solidFill>
                  <a:schemeClr val="bg1">
                    <a:lumMod val="95000"/>
                  </a:schemeClr>
                </a:solidFill>
              </a:rPr>
              <a:t>PREVENCIA CIVILIZAČNÝCH OCHORENÍ                                          </a:t>
            </a:r>
            <a:r>
              <a:rPr lang="sk-SK" sz="2200" dirty="0" err="1" smtClean="0">
                <a:solidFill>
                  <a:schemeClr val="bg1">
                    <a:lumMod val="95000"/>
                  </a:schemeClr>
                </a:solidFill>
              </a:rPr>
              <a:t>srdco</a:t>
            </a:r>
            <a:r>
              <a:rPr lang="sk-SK" sz="2200" dirty="0" smtClean="0">
                <a:solidFill>
                  <a:schemeClr val="bg1">
                    <a:lumMod val="95000"/>
                  </a:schemeClr>
                </a:solidFill>
              </a:rPr>
              <a:t> - cievne, diabetes, </a:t>
            </a:r>
            <a:r>
              <a:rPr lang="sk-SK" sz="2200" dirty="0" err="1" smtClean="0">
                <a:solidFill>
                  <a:schemeClr val="bg1">
                    <a:lumMod val="95000"/>
                  </a:schemeClr>
                </a:solidFill>
              </a:rPr>
              <a:t>osteoporóza</a:t>
            </a:r>
            <a:r>
              <a:rPr lang="sk-SK" sz="2200" dirty="0" smtClean="0">
                <a:solidFill>
                  <a:schemeClr val="bg1">
                    <a:lumMod val="95000"/>
                  </a:schemeClr>
                </a:solidFill>
              </a:rPr>
              <a:t>, onkologické ochorenia, alergické ochorenia, iné...</a:t>
            </a:r>
          </a:p>
          <a:p>
            <a:r>
              <a:rPr lang="sk-SK" sz="2200" b="1" dirty="0" smtClean="0">
                <a:solidFill>
                  <a:schemeClr val="bg1">
                    <a:lumMod val="95000"/>
                  </a:schemeClr>
                </a:solidFill>
              </a:rPr>
              <a:t>INÉ TÉMY</a:t>
            </a:r>
          </a:p>
        </p:txBody>
      </p:sp>
    </p:spTree>
    <p:extLst>
      <p:ext uri="{BB962C8B-B14F-4D97-AF65-F5344CB8AC3E}">
        <p14:creationId xmlns:p14="http://schemas.microsoft.com/office/powerpoint/2010/main" val="171502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8552" y="418946"/>
            <a:ext cx="8056791" cy="1143000"/>
          </a:xfrm>
          <a:ln w="7620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sk-SK" b="1" dirty="0" smtClean="0"/>
              <a:t>  ČO SA VYKONÁVA V PORADNIACH :</a:t>
            </a:r>
            <a:endParaRPr lang="sk-SK" b="1" dirty="0"/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506086" y="3706478"/>
            <a:ext cx="8056791" cy="1296143"/>
          </a:xfrm>
          <a:prstGeom prst="rect">
            <a:avLst/>
          </a:prstGeom>
          <a:solidFill>
            <a:srgbClr val="432003"/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sk-SK" sz="600" dirty="0" smtClean="0">
              <a:solidFill>
                <a:schemeClr val="bg1"/>
              </a:solidFill>
            </a:endParaRPr>
          </a:p>
          <a:p>
            <a:r>
              <a:rPr lang="sk-SK" sz="2400" b="1" dirty="0" smtClean="0">
                <a:solidFill>
                  <a:schemeClr val="bg1"/>
                </a:solidFill>
              </a:rPr>
              <a:t>Biochemické vyšetrenia                                                                    </a:t>
            </a:r>
            <a:r>
              <a:rPr lang="sk-SK" sz="2400" dirty="0" smtClean="0">
                <a:solidFill>
                  <a:schemeClr val="bg1"/>
                </a:solidFill>
              </a:rPr>
              <a:t>( celkový cholesterol, HDL cholesterol, LDL cholesterol, </a:t>
            </a:r>
            <a:r>
              <a:rPr lang="sk-SK" sz="2400" dirty="0" err="1" smtClean="0">
                <a:solidFill>
                  <a:schemeClr val="bg1"/>
                </a:solidFill>
              </a:rPr>
              <a:t>triaglyceroly</a:t>
            </a:r>
            <a:r>
              <a:rPr lang="sk-SK" sz="2400" dirty="0" smtClean="0">
                <a:solidFill>
                  <a:schemeClr val="bg1"/>
                </a:solidFill>
              </a:rPr>
              <a:t>, glukóza, kyselina močová, </a:t>
            </a:r>
            <a:r>
              <a:rPr lang="sk-SK" sz="2400" dirty="0" err="1" smtClean="0">
                <a:solidFill>
                  <a:schemeClr val="bg1"/>
                </a:solidFill>
              </a:rPr>
              <a:t>laktát</a:t>
            </a:r>
            <a:r>
              <a:rPr lang="sk-SK" sz="2400" dirty="0" smtClean="0">
                <a:solidFill>
                  <a:schemeClr val="bg1"/>
                </a:solidFill>
              </a:rPr>
              <a:t>...)</a:t>
            </a:r>
          </a:p>
        </p:txBody>
      </p:sp>
      <p:sp>
        <p:nvSpPr>
          <p:cNvPr id="6" name="Zástupný symbol obsahu 2"/>
          <p:cNvSpPr txBox="1">
            <a:spLocks/>
          </p:cNvSpPr>
          <p:nvPr/>
        </p:nvSpPr>
        <p:spPr>
          <a:xfrm>
            <a:off x="506085" y="2860362"/>
            <a:ext cx="8056791" cy="822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400" b="1" dirty="0" smtClean="0">
                <a:solidFill>
                  <a:srgbClr val="432003"/>
                </a:solidFill>
              </a:rPr>
              <a:t>Somatické vyšetrenia                                                                   </a:t>
            </a:r>
            <a:r>
              <a:rPr lang="sk-SK" sz="2400" dirty="0" smtClean="0">
                <a:solidFill>
                  <a:srgbClr val="432003"/>
                </a:solidFill>
              </a:rPr>
              <a:t>krvný tlak, pulz, vyšetrenie </a:t>
            </a:r>
            <a:r>
              <a:rPr lang="sk-SK" sz="2400" dirty="0" err="1" smtClean="0">
                <a:solidFill>
                  <a:srgbClr val="432003"/>
                </a:solidFill>
              </a:rPr>
              <a:t>smokerlyzérom</a:t>
            </a:r>
            <a:r>
              <a:rPr lang="sk-SK" sz="2400" dirty="0" smtClean="0">
                <a:solidFill>
                  <a:srgbClr val="432003"/>
                </a:solidFill>
              </a:rPr>
              <a:t>, </a:t>
            </a:r>
            <a:r>
              <a:rPr lang="sk-SK" sz="2400" dirty="0" err="1" smtClean="0">
                <a:solidFill>
                  <a:srgbClr val="432003"/>
                </a:solidFill>
              </a:rPr>
              <a:t>spirometrom</a:t>
            </a:r>
            <a:r>
              <a:rPr lang="sk-SK" sz="2400" dirty="0" smtClean="0">
                <a:solidFill>
                  <a:srgbClr val="432003"/>
                </a:solidFill>
              </a:rPr>
              <a:t>, .....</a:t>
            </a:r>
          </a:p>
        </p:txBody>
      </p:sp>
      <p:sp>
        <p:nvSpPr>
          <p:cNvPr id="8" name="Zástupný symbol obsahu 2"/>
          <p:cNvSpPr txBox="1">
            <a:spLocks/>
          </p:cNvSpPr>
          <p:nvPr/>
        </p:nvSpPr>
        <p:spPr>
          <a:xfrm>
            <a:off x="498554" y="5517232"/>
            <a:ext cx="8056791" cy="5365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400" b="1" dirty="0" smtClean="0">
                <a:solidFill>
                  <a:srgbClr val="432003"/>
                </a:solidFill>
              </a:rPr>
              <a:t>Odborné poradenstvo v jednotlivých poradniach</a:t>
            </a:r>
            <a:endParaRPr lang="sk-SK" sz="2400" b="1" dirty="0">
              <a:solidFill>
                <a:srgbClr val="432003"/>
              </a:solidFill>
            </a:endParaRPr>
          </a:p>
        </p:txBody>
      </p:sp>
      <p:sp>
        <p:nvSpPr>
          <p:cNvPr id="9" name="Zástupný symbol obsahu 2"/>
          <p:cNvSpPr txBox="1">
            <a:spLocks/>
          </p:cNvSpPr>
          <p:nvPr/>
        </p:nvSpPr>
        <p:spPr>
          <a:xfrm>
            <a:off x="506086" y="1564217"/>
            <a:ext cx="8056791" cy="1296145"/>
          </a:xfrm>
          <a:prstGeom prst="rect">
            <a:avLst/>
          </a:prstGeom>
          <a:solidFill>
            <a:srgbClr val="FCE0C8"/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sk-SK" sz="500" dirty="0" smtClean="0"/>
          </a:p>
          <a:p>
            <a:r>
              <a:rPr lang="sk-SK" sz="2400" b="1" dirty="0" err="1" smtClean="0"/>
              <a:t>Antropometrické</a:t>
            </a:r>
            <a:r>
              <a:rPr lang="sk-SK" sz="2400" b="1" dirty="0" smtClean="0"/>
              <a:t> merania                                                               </a:t>
            </a:r>
            <a:r>
              <a:rPr lang="sk-SK" sz="2400" dirty="0" smtClean="0"/>
              <a:t>(výška, hmotnosť, obvod pásu, bokov, % tuku, iné zloženie tela) </a:t>
            </a:r>
            <a:r>
              <a:rPr lang="sk-SK" sz="2400" b="1" dirty="0" smtClean="0"/>
              <a:t>a prepočet indexov BMI, WHR, </a:t>
            </a:r>
            <a:r>
              <a:rPr lang="sk-SK" sz="2400" b="1" dirty="0" err="1" smtClean="0"/>
              <a:t>WHtR</a:t>
            </a:r>
            <a:endParaRPr lang="sk-SK" sz="2400" b="1" dirty="0" smtClean="0"/>
          </a:p>
        </p:txBody>
      </p:sp>
      <p:sp>
        <p:nvSpPr>
          <p:cNvPr id="10" name="Zástupný symbol obsahu 2"/>
          <p:cNvSpPr txBox="1">
            <a:spLocks/>
          </p:cNvSpPr>
          <p:nvPr/>
        </p:nvSpPr>
        <p:spPr>
          <a:xfrm>
            <a:off x="498553" y="5002729"/>
            <a:ext cx="8056791" cy="51450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400" b="1" dirty="0" smtClean="0">
                <a:solidFill>
                  <a:srgbClr val="432003"/>
                </a:solidFill>
              </a:rPr>
              <a:t>Osobná a rodinná anamnéza v rámci TZS</a:t>
            </a:r>
          </a:p>
        </p:txBody>
      </p:sp>
      <p:sp>
        <p:nvSpPr>
          <p:cNvPr id="11" name="Zástupný symbol obsahu 2"/>
          <p:cNvSpPr txBox="1">
            <a:spLocks/>
          </p:cNvSpPr>
          <p:nvPr/>
        </p:nvSpPr>
        <p:spPr>
          <a:xfrm>
            <a:off x="498552" y="5974262"/>
            <a:ext cx="8056791" cy="536593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2400" b="1" dirty="0" smtClean="0">
                <a:solidFill>
                  <a:srgbClr val="432003"/>
                </a:solidFill>
              </a:rPr>
              <a:t>Funkčné vyšetrenia –  nadstavbové ...</a:t>
            </a:r>
            <a:r>
              <a:rPr lang="sk-SK" sz="2400" b="1" dirty="0" err="1" smtClean="0">
                <a:solidFill>
                  <a:srgbClr val="432003"/>
                </a:solidFill>
              </a:rPr>
              <a:t>ergometria</a:t>
            </a:r>
            <a:r>
              <a:rPr lang="sk-SK" sz="2400" b="1" dirty="0" smtClean="0">
                <a:solidFill>
                  <a:srgbClr val="432003"/>
                </a:solidFill>
              </a:rPr>
              <a:t>....</a:t>
            </a:r>
            <a:endParaRPr lang="sk-SK" sz="2400" b="1" dirty="0">
              <a:solidFill>
                <a:srgbClr val="4320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34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3014" y="557808"/>
            <a:ext cx="8172121" cy="1143000"/>
          </a:xfrm>
          <a:solidFill>
            <a:srgbClr val="432003"/>
          </a:solidFill>
        </p:spPr>
        <p:txBody>
          <a:bodyPr>
            <a:normAutofit fontScale="90000"/>
          </a:bodyPr>
          <a:lstStyle/>
          <a:p>
            <a:pPr algn="l"/>
            <a:r>
              <a:rPr lang="sk-SK" b="1" dirty="0" smtClean="0">
                <a:solidFill>
                  <a:schemeClr val="bg1"/>
                </a:solidFill>
              </a:rPr>
              <a:t> PERSONÁLNE OBSADENIE ODBOROV: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5" name="Zástupný symbol obsahu 2"/>
          <p:cNvSpPr txBox="1">
            <a:spLocks/>
          </p:cNvSpPr>
          <p:nvPr/>
        </p:nvSpPr>
        <p:spPr>
          <a:xfrm>
            <a:off x="453015" y="3861048"/>
            <a:ext cx="8157592" cy="20882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rgbClr val="753805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k-SK" sz="3600" b="1" dirty="0" smtClean="0"/>
              <a:t>   POŽADOVANÁ OBSADENOSŤ</a:t>
            </a:r>
          </a:p>
          <a:p>
            <a:r>
              <a:rPr lang="sk-SK" sz="2400" b="1" dirty="0" smtClean="0"/>
              <a:t>Lekár</a:t>
            </a:r>
          </a:p>
          <a:p>
            <a:r>
              <a:rPr lang="sk-SK" sz="2400" b="1" dirty="0" smtClean="0"/>
              <a:t>Mgr. verejného zdravotníctva</a:t>
            </a:r>
          </a:p>
          <a:p>
            <a:r>
              <a:rPr lang="sk-SK" sz="2400" b="1" dirty="0" smtClean="0"/>
              <a:t>Psychológ </a:t>
            </a:r>
          </a:p>
          <a:p>
            <a:r>
              <a:rPr lang="sk-SK" sz="2400" b="1" dirty="0"/>
              <a:t>Stredoškolský  zdravotnícky pracovník</a:t>
            </a:r>
          </a:p>
          <a:p>
            <a:pPr marL="0" indent="0">
              <a:buNone/>
            </a:pPr>
            <a:endParaRPr lang="sk-SK" sz="2400" b="1" dirty="0"/>
          </a:p>
        </p:txBody>
      </p:sp>
      <p:sp>
        <p:nvSpPr>
          <p:cNvPr id="6" name="Zástupný symbol obsahu 2"/>
          <p:cNvSpPr txBox="1">
            <a:spLocks/>
          </p:cNvSpPr>
          <p:nvPr/>
        </p:nvSpPr>
        <p:spPr>
          <a:xfrm>
            <a:off x="467544" y="1700808"/>
            <a:ext cx="8143063" cy="20882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k-SK" sz="3600" b="1" dirty="0" smtClean="0">
                <a:solidFill>
                  <a:srgbClr val="432003"/>
                </a:solidFill>
              </a:rPr>
              <a:t>   SKUTOČNÁ OBSADENOSŤ  </a:t>
            </a:r>
          </a:p>
          <a:p>
            <a:pPr marL="0" indent="0">
              <a:buFont typeface="Arial" pitchFamily="34" charset="0"/>
              <a:buNone/>
            </a:pPr>
            <a:r>
              <a:rPr lang="sk-SK" sz="3600" b="1" dirty="0">
                <a:solidFill>
                  <a:srgbClr val="432003"/>
                </a:solidFill>
              </a:rPr>
              <a:t> </a:t>
            </a:r>
            <a:r>
              <a:rPr lang="sk-SK" sz="3600" b="1" dirty="0" smtClean="0">
                <a:solidFill>
                  <a:srgbClr val="432003"/>
                </a:solidFill>
              </a:rPr>
              <a:t>   </a:t>
            </a:r>
            <a:r>
              <a:rPr lang="sk-SK" sz="2600" b="1" dirty="0" smtClean="0">
                <a:solidFill>
                  <a:srgbClr val="432003"/>
                </a:solidFill>
              </a:rPr>
              <a:t>1-2 odb. pracovníci, resp. zlúčené odd. s oddelením HDM</a:t>
            </a:r>
            <a:endParaRPr lang="sk-SK" sz="3600" b="1" dirty="0" smtClean="0">
              <a:solidFill>
                <a:srgbClr val="432003"/>
              </a:solidFill>
            </a:endParaRPr>
          </a:p>
          <a:p>
            <a:r>
              <a:rPr lang="sk-SK" sz="2400" b="1" dirty="0" smtClean="0">
                <a:solidFill>
                  <a:srgbClr val="432003"/>
                </a:solidFill>
              </a:rPr>
              <a:t>Lekár - ojedinele</a:t>
            </a:r>
          </a:p>
          <a:p>
            <a:r>
              <a:rPr lang="sk-SK" sz="2400" b="1" dirty="0" smtClean="0">
                <a:solidFill>
                  <a:srgbClr val="432003"/>
                </a:solidFill>
              </a:rPr>
              <a:t>Mgr. verejného zdravotníctva – nie všade</a:t>
            </a:r>
          </a:p>
          <a:p>
            <a:r>
              <a:rPr lang="sk-SK" sz="2400" b="1" dirty="0" smtClean="0">
                <a:solidFill>
                  <a:srgbClr val="432003"/>
                </a:solidFill>
              </a:rPr>
              <a:t>Stredoškolský  zdravotnícky pracovník – nie všade</a:t>
            </a:r>
          </a:p>
          <a:p>
            <a:r>
              <a:rPr lang="sk-SK" sz="2400" b="1" dirty="0" smtClean="0">
                <a:solidFill>
                  <a:srgbClr val="432003"/>
                </a:solidFill>
              </a:rPr>
              <a:t>Iný pracovník (kvalifikácia?)? .... </a:t>
            </a:r>
            <a:endParaRPr lang="sk-SK" sz="2400" b="1" dirty="0">
              <a:solidFill>
                <a:srgbClr val="4320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00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33583"/>
            <a:ext cx="8229600" cy="1143000"/>
          </a:xfrm>
          <a:solidFill>
            <a:srgbClr val="432003"/>
          </a:solidFill>
        </p:spPr>
        <p:txBody>
          <a:bodyPr>
            <a:normAutofit/>
          </a:bodyPr>
          <a:lstStyle/>
          <a:p>
            <a:pPr algn="l"/>
            <a:r>
              <a:rPr lang="sk-SK" b="1" dirty="0" smtClean="0">
                <a:solidFill>
                  <a:schemeClr val="bg1"/>
                </a:solidFill>
              </a:rPr>
              <a:t>  OTÁZKY ?</a:t>
            </a:r>
            <a:endParaRPr lang="sk-SK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Tabuľ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309102"/>
              </p:ext>
            </p:extLst>
          </p:nvPr>
        </p:nvGraphicFramePr>
        <p:xfrm>
          <a:off x="539552" y="1628801"/>
          <a:ext cx="8136904" cy="43546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1679"/>
                <a:gridCol w="7665225"/>
              </a:tblGrid>
              <a:tr h="788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bg1"/>
                          </a:solidFill>
                          <a:effectLst/>
                        </a:rPr>
                        <a:t>1.</a:t>
                      </a: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42F0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bg1"/>
                          </a:solidFill>
                          <a:effectLst/>
                        </a:rPr>
                        <a:t>Môžu  vykonávať a zvládať celú obsahovú a pracovnú náplň </a:t>
                      </a:r>
                      <a:r>
                        <a:rPr lang="sk-SK" sz="2000" b="1" dirty="0" smtClean="0">
                          <a:solidFill>
                            <a:schemeClr val="bg1"/>
                          </a:solidFill>
                          <a:effectLst/>
                        </a:rPr>
                        <a:t>odboru </a:t>
                      </a:r>
                      <a:r>
                        <a:rPr lang="sk-SK" sz="2000" b="1" dirty="0">
                          <a:solidFill>
                            <a:schemeClr val="bg1"/>
                          </a:solidFill>
                          <a:effectLst/>
                        </a:rPr>
                        <a:t>PZ a </a:t>
                      </a:r>
                      <a:r>
                        <a:rPr lang="sk-SK" sz="2000" b="1" dirty="0" err="1">
                          <a:solidFill>
                            <a:schemeClr val="bg1"/>
                          </a:solidFill>
                          <a:effectLst/>
                        </a:rPr>
                        <a:t>VkZ</a:t>
                      </a:r>
                      <a:r>
                        <a:rPr lang="sk-SK" sz="2000" b="1" dirty="0">
                          <a:solidFill>
                            <a:schemeClr val="bg1"/>
                          </a:solidFill>
                          <a:effectLst/>
                        </a:rPr>
                        <a:t>  </a:t>
                      </a:r>
                      <a:r>
                        <a:rPr lang="sk-SK" sz="2000" b="1" dirty="0" smtClean="0">
                          <a:solidFill>
                            <a:schemeClr val="bg1"/>
                          </a:solidFill>
                          <a:effectLst/>
                        </a:rPr>
                        <a:t>   1 </a:t>
                      </a:r>
                      <a:r>
                        <a:rPr lang="sk-SK" sz="2000" b="1" dirty="0">
                          <a:solidFill>
                            <a:schemeClr val="bg1"/>
                          </a:solidFill>
                          <a:effectLst/>
                        </a:rPr>
                        <a:t>– 2 odborní pracovníci </a:t>
                      </a:r>
                      <a:r>
                        <a:rPr lang="sk-SK" sz="1800" b="0" dirty="0">
                          <a:solidFill>
                            <a:schemeClr val="bg1"/>
                          </a:solidFill>
                          <a:effectLst/>
                        </a:rPr>
                        <a:t>(často krát iba jeden, alebo z iného spojeného oddelenia)?</a:t>
                      </a:r>
                      <a:endParaRPr lang="sk-SK" sz="1800" b="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42F04"/>
                    </a:solidFill>
                  </a:tcPr>
                </a:tc>
              </a:tr>
              <a:tr h="591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rgbClr val="432003"/>
                          </a:solidFill>
                          <a:effectLst/>
                        </a:rPr>
                        <a:t>2.</a:t>
                      </a:r>
                      <a:endParaRPr lang="sk-SK" sz="2000" dirty="0">
                        <a:solidFill>
                          <a:srgbClr val="43200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rgbClr val="432003"/>
                          </a:solidFill>
                          <a:effectLst/>
                        </a:rPr>
                        <a:t>Môže adekvátne a kvalifikovane zvládať celú obsahovú náplň každý pracovník predmetného oddelenia, resp. 1-2 odborní pracovníci?</a:t>
                      </a:r>
                      <a:endParaRPr lang="sk-SK" sz="2000" b="1" dirty="0">
                        <a:solidFill>
                          <a:srgbClr val="43200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75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endParaRPr lang="sk-SK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tx1"/>
                          </a:solidFill>
                          <a:effectLst/>
                        </a:rPr>
                        <a:t>Môžu adekvátne plniť všetky úlohy 1-2 odborní pracovníci?</a:t>
                      </a:r>
                      <a:endParaRPr lang="sk-SK" sz="20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49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bg1"/>
                          </a:solidFill>
                          <a:effectLst/>
                        </a:rPr>
                        <a:t>4.</a:t>
                      </a: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3200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bg1"/>
                          </a:solidFill>
                          <a:effectLst/>
                        </a:rPr>
                        <a:t>Môže časovo zvládať plnenie všetkých úloh odboru počas celého roka?</a:t>
                      </a:r>
                      <a:endParaRPr lang="sk-SK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432003"/>
                    </a:solidFill>
                  </a:tcPr>
                </a:tc>
              </a:tr>
              <a:tr h="788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bg1"/>
                          </a:solidFill>
                          <a:effectLst/>
                        </a:rPr>
                        <a:t>5.</a:t>
                      </a: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B4A0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bg1"/>
                          </a:solidFill>
                          <a:effectLst/>
                        </a:rPr>
                        <a:t>Môžu fungovať poradenské centrá akéhokoľvek druhu s minimálnym materiálno technickým vybavením a jedným, resp. dvomi odbornými pracovníkmi?</a:t>
                      </a:r>
                      <a:endParaRPr lang="sk-SK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B4A07"/>
                    </a:solidFill>
                  </a:tcPr>
                </a:tc>
              </a:tr>
              <a:tr h="3826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chemeClr val="bg1"/>
                          </a:solidFill>
                          <a:effectLst/>
                        </a:rPr>
                        <a:t>6.</a:t>
                      </a:r>
                      <a:endParaRPr lang="sk-SK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30170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chemeClr val="bg1"/>
                          </a:solidFill>
                          <a:effectLst/>
                        </a:rPr>
                        <a:t>Môže každý odborný pracovník vedieť úplne všetko?</a:t>
                      </a:r>
                      <a:endParaRPr lang="sk-SK" sz="20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301702"/>
                    </a:solidFill>
                  </a:tcPr>
                </a:tc>
              </a:tr>
              <a:tr h="788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rgbClr val="432003"/>
                          </a:solidFill>
                          <a:effectLst/>
                        </a:rPr>
                        <a:t>7.</a:t>
                      </a:r>
                      <a:endParaRPr lang="sk-SK" sz="2000" dirty="0">
                        <a:solidFill>
                          <a:srgbClr val="43200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0720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rgbClr val="432003"/>
                          </a:solidFill>
                          <a:effectLst/>
                        </a:rPr>
                        <a:t>Môže sa hodnotiť účinnosť celoslovenských zdravotno-výchovných aktivít  ak sa nevykonávajú celoplošne a jednotne </a:t>
                      </a:r>
                      <a:r>
                        <a:rPr lang="sk-SK" sz="2000" b="0" dirty="0">
                          <a:solidFill>
                            <a:srgbClr val="432003"/>
                          </a:solidFill>
                          <a:effectLst/>
                        </a:rPr>
                        <a:t>(ale iba podľa personálneho obsadenia)?</a:t>
                      </a:r>
                      <a:endParaRPr lang="sk-SK" sz="2000" b="0" dirty="0">
                        <a:solidFill>
                          <a:srgbClr val="43200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0720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612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9000">
              <a:schemeClr val="accent6">
                <a:lumMod val="40000"/>
                <a:lumOff val="60000"/>
              </a:schemeClr>
            </a:gs>
            <a:gs pos="0">
              <a:schemeClr val="accent6">
                <a:lumMod val="50000"/>
              </a:schemeClr>
            </a:gs>
            <a:gs pos="5000">
              <a:schemeClr val="accent6">
                <a:lumMod val="75000"/>
              </a:schemeClr>
            </a:gs>
            <a:gs pos="13000">
              <a:srgbClr val="EF964D"/>
            </a:gs>
            <a:gs pos="85000">
              <a:srgbClr val="F5AB6F"/>
            </a:gs>
            <a:gs pos="92000">
              <a:srgbClr val="ED8C3D"/>
            </a:gs>
            <a:gs pos="98000">
              <a:schemeClr val="accent6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sz="8000" b="1" dirty="0" smtClean="0">
                <a:solidFill>
                  <a:srgbClr val="432003"/>
                </a:solidFill>
              </a:rPr>
              <a:t>N Á V R H Y</a:t>
            </a:r>
            <a:br>
              <a:rPr lang="sk-SK" sz="8000" b="1" dirty="0" smtClean="0">
                <a:solidFill>
                  <a:srgbClr val="432003"/>
                </a:solidFill>
              </a:rPr>
            </a:br>
            <a:r>
              <a:rPr lang="sk-SK" sz="5300" b="1" dirty="0" smtClean="0">
                <a:solidFill>
                  <a:srgbClr val="432003"/>
                </a:solidFill>
              </a:rPr>
              <a:t>P O D N E T Y</a:t>
            </a:r>
            <a:br>
              <a:rPr lang="sk-SK" sz="5300" b="1" dirty="0" smtClean="0">
                <a:solidFill>
                  <a:srgbClr val="432003"/>
                </a:solidFill>
              </a:rPr>
            </a:br>
            <a:r>
              <a:rPr lang="sk-SK" sz="5300" b="1" dirty="0" smtClean="0">
                <a:solidFill>
                  <a:srgbClr val="432003"/>
                </a:solidFill>
              </a:rPr>
              <a:t>pre fungovanie činnosti odboru</a:t>
            </a:r>
            <a:br>
              <a:rPr lang="sk-SK" sz="5300" b="1" dirty="0" smtClean="0">
                <a:solidFill>
                  <a:srgbClr val="432003"/>
                </a:solidFill>
              </a:rPr>
            </a:br>
            <a:r>
              <a:rPr lang="sk-SK" sz="6700" b="1" dirty="0" smtClean="0">
                <a:solidFill>
                  <a:srgbClr val="432003"/>
                </a:solidFill>
              </a:rPr>
              <a:t>PODPORY ZDRAVIA</a:t>
            </a:r>
            <a:endParaRPr lang="sk-SK" sz="5300" b="1" dirty="0">
              <a:solidFill>
                <a:srgbClr val="4320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00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6614" y="788438"/>
            <a:ext cx="8229600" cy="1431032"/>
          </a:xfrm>
          <a:ln w="76200">
            <a:solidFill>
              <a:srgbClr val="432003"/>
            </a:solidFill>
          </a:ln>
        </p:spPr>
        <p:txBody>
          <a:bodyPr>
            <a:noAutofit/>
          </a:bodyPr>
          <a:lstStyle/>
          <a:p>
            <a:r>
              <a:rPr lang="sk-SK" sz="3200" b="1" dirty="0" smtClean="0"/>
              <a:t/>
            </a:r>
            <a:br>
              <a:rPr lang="sk-SK" sz="3200" b="1" dirty="0" smtClean="0"/>
            </a:br>
            <a:r>
              <a:rPr lang="sk-SK" sz="2800" b="1" dirty="0" smtClean="0"/>
              <a:t>Podiel </a:t>
            </a:r>
            <a:r>
              <a:rPr lang="sk-SK" sz="2800" b="1" dirty="0"/>
              <a:t>regulačných mechanizmov </a:t>
            </a:r>
            <a:r>
              <a:rPr lang="sk-SK" sz="2800" dirty="0"/>
              <a:t>(determinantov) </a:t>
            </a:r>
            <a:r>
              <a:rPr lang="sk-SK" sz="2800" b="1" dirty="0" smtClean="0"/>
              <a:t>zdravia identifikujú </a:t>
            </a:r>
            <a:r>
              <a:rPr lang="sk-SK" sz="2800" b="1" dirty="0"/>
              <a:t>a kvantifikujú</a:t>
            </a:r>
            <a:r>
              <a:rPr lang="sk-SK" sz="2800" dirty="0"/>
              <a:t/>
            </a:r>
            <a:br>
              <a:rPr lang="sk-SK" sz="2800" dirty="0"/>
            </a:br>
            <a:r>
              <a:rPr lang="sk-SK" sz="3200" dirty="0" smtClean="0"/>
              <a:t> </a:t>
            </a:r>
            <a:endParaRPr lang="sk-SK" sz="2400" dirty="0"/>
          </a:p>
        </p:txBody>
      </p:sp>
      <p:sp>
        <p:nvSpPr>
          <p:cNvPr id="4" name="Obdĺžnik 3"/>
          <p:cNvSpPr/>
          <p:nvPr/>
        </p:nvSpPr>
        <p:spPr>
          <a:xfrm>
            <a:off x="611559" y="1834322"/>
            <a:ext cx="79208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1600" dirty="0" err="1"/>
              <a:t>Ághová</a:t>
            </a:r>
            <a:r>
              <a:rPr lang="sk-SK" sz="1600" dirty="0"/>
              <a:t> (1993), </a:t>
            </a:r>
            <a:r>
              <a:rPr lang="sk-SK" sz="1600" dirty="0" err="1"/>
              <a:t>Foster</a:t>
            </a:r>
            <a:r>
              <a:rPr lang="sk-SK" sz="1600" dirty="0"/>
              <a:t> (1996), Dobrý (1998), Rovný (1998), </a:t>
            </a:r>
            <a:r>
              <a:rPr lang="sk-SK" sz="1600" dirty="0" err="1"/>
              <a:t>Hartl</a:t>
            </a:r>
            <a:r>
              <a:rPr lang="sk-SK" sz="1600" dirty="0"/>
              <a:t> –</a:t>
            </a:r>
            <a:r>
              <a:rPr lang="sk-SK" sz="1600" dirty="0" err="1"/>
              <a:t>Hartlová</a:t>
            </a:r>
            <a:r>
              <a:rPr lang="sk-SK" sz="1600" dirty="0"/>
              <a:t> (2000) a </a:t>
            </a:r>
            <a:r>
              <a:rPr lang="sk-SK" sz="1600" dirty="0" smtClean="0"/>
              <a:t>ďalší</a:t>
            </a:r>
            <a:endParaRPr lang="sk-SK" sz="1600" dirty="0"/>
          </a:p>
        </p:txBody>
      </p:sp>
      <p:pic>
        <p:nvPicPr>
          <p:cNvPr id="5" name="Zástupný symbol obsahu 3"/>
          <p:cNvPicPr>
            <a:picLocks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706726"/>
            <a:ext cx="4955372" cy="250823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ĺžnik 5"/>
          <p:cNvSpPr/>
          <p:nvPr/>
        </p:nvSpPr>
        <p:spPr>
          <a:xfrm>
            <a:off x="971600" y="2219470"/>
            <a:ext cx="7200799" cy="1200329"/>
          </a:xfrm>
          <a:prstGeom prst="rect">
            <a:avLst/>
          </a:prstGeom>
          <a:solidFill>
            <a:srgbClr val="753805"/>
          </a:solidFill>
        </p:spPr>
        <p:txBody>
          <a:bodyPr wrap="square">
            <a:spAutoFit/>
          </a:bodyPr>
          <a:lstStyle/>
          <a:p>
            <a:pPr lvl="0"/>
            <a:r>
              <a:rPr lang="sk-SK" dirty="0">
                <a:solidFill>
                  <a:schemeClr val="bg1">
                    <a:lumMod val="95000"/>
                  </a:schemeClr>
                </a:solidFill>
              </a:rPr>
              <a:t>spôsob života, životný štýl – osobné správanie </a:t>
            </a:r>
            <a:r>
              <a:rPr lang="sk-SK" dirty="0" smtClean="0">
                <a:solidFill>
                  <a:schemeClr val="bg1">
                    <a:lumMod val="95000"/>
                  </a:schemeClr>
                </a:solidFill>
              </a:rPr>
              <a:t>jedinca                      40 </a:t>
            </a:r>
            <a:r>
              <a:rPr lang="sk-SK" dirty="0">
                <a:solidFill>
                  <a:schemeClr val="bg1">
                    <a:lumMod val="95000"/>
                  </a:schemeClr>
                </a:solidFill>
              </a:rPr>
              <a:t>– 50%</a:t>
            </a:r>
          </a:p>
          <a:p>
            <a:pPr lvl="0"/>
            <a:r>
              <a:rPr lang="sk-SK" dirty="0">
                <a:solidFill>
                  <a:schemeClr val="bg1">
                    <a:lumMod val="95000"/>
                  </a:schemeClr>
                </a:solidFill>
              </a:rPr>
              <a:t>životné a pracovné prostredie </a:t>
            </a:r>
            <a:r>
              <a:rPr lang="sk-SK" dirty="0" smtClean="0">
                <a:solidFill>
                  <a:schemeClr val="bg1">
                    <a:lumMod val="95000"/>
                  </a:schemeClr>
                </a:solidFill>
              </a:rPr>
              <a:t>                </a:t>
            </a:r>
            <a:r>
              <a:rPr lang="sk-SK" dirty="0">
                <a:solidFill>
                  <a:schemeClr val="bg1">
                    <a:lumMod val="95000"/>
                  </a:schemeClr>
                </a:solidFill>
              </a:rPr>
              <a:t>		 </a:t>
            </a:r>
            <a:r>
              <a:rPr lang="sk-SK" dirty="0" smtClean="0">
                <a:solidFill>
                  <a:schemeClr val="bg1">
                    <a:lumMod val="95000"/>
                  </a:schemeClr>
                </a:solidFill>
              </a:rPr>
              <a:t>                            </a:t>
            </a:r>
            <a:r>
              <a:rPr lang="sk-SK" dirty="0">
                <a:solidFill>
                  <a:schemeClr val="bg1">
                    <a:lumMod val="95000"/>
                  </a:schemeClr>
                </a:solidFill>
              </a:rPr>
              <a:t>20 – 30%</a:t>
            </a:r>
          </a:p>
          <a:p>
            <a:pPr lvl="0"/>
            <a:r>
              <a:rPr lang="sk-SK" dirty="0">
                <a:solidFill>
                  <a:schemeClr val="bg1">
                    <a:lumMod val="95000"/>
                  </a:schemeClr>
                </a:solidFill>
              </a:rPr>
              <a:t>genetické faktory – biologické vplyvy	 </a:t>
            </a:r>
            <a:r>
              <a:rPr lang="sk-SK" dirty="0" smtClean="0">
                <a:solidFill>
                  <a:schemeClr val="bg1">
                    <a:lumMod val="95000"/>
                  </a:schemeClr>
                </a:solidFill>
              </a:rPr>
              <a:t>                                              10 </a:t>
            </a:r>
            <a:r>
              <a:rPr lang="sk-SK" dirty="0">
                <a:solidFill>
                  <a:schemeClr val="bg1">
                    <a:lumMod val="95000"/>
                  </a:schemeClr>
                </a:solidFill>
              </a:rPr>
              <a:t>– 20%</a:t>
            </a:r>
          </a:p>
          <a:p>
            <a:pPr lvl="0"/>
            <a:r>
              <a:rPr lang="sk-SK" dirty="0">
                <a:solidFill>
                  <a:schemeClr val="bg1">
                    <a:lumMod val="95000"/>
                  </a:schemeClr>
                </a:solidFill>
              </a:rPr>
              <a:t>zdravotná starostlivosť – kvalita zdravotných služieb	</a:t>
            </a:r>
            <a:r>
              <a:rPr lang="sk-SK" dirty="0" smtClean="0">
                <a:solidFill>
                  <a:schemeClr val="bg1">
                    <a:lumMod val="95000"/>
                  </a:schemeClr>
                </a:solidFill>
              </a:rPr>
              <a:t>            </a:t>
            </a:r>
            <a:r>
              <a:rPr lang="sk-SK" dirty="0">
                <a:solidFill>
                  <a:schemeClr val="bg1">
                    <a:lumMod val="95000"/>
                  </a:schemeClr>
                </a:solidFill>
              </a:rPr>
              <a:t>10 – 20%</a:t>
            </a:r>
          </a:p>
        </p:txBody>
      </p:sp>
      <p:sp>
        <p:nvSpPr>
          <p:cNvPr id="7" name="Obdĺžnik 6"/>
          <p:cNvSpPr/>
          <p:nvPr/>
        </p:nvSpPr>
        <p:spPr>
          <a:xfrm>
            <a:off x="1727683" y="3398949"/>
            <a:ext cx="5688632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sk-SK" sz="1400" b="1" dirty="0" smtClean="0"/>
              <a:t>REGULAČNÉ MECHANIZMY ZDRAVIA</a:t>
            </a:r>
            <a:endParaRPr lang="sk-SK" sz="1400" b="1" dirty="0"/>
          </a:p>
        </p:txBody>
      </p:sp>
    </p:spTree>
    <p:extLst>
      <p:ext uri="{BB962C8B-B14F-4D97-AF65-F5344CB8AC3E}">
        <p14:creationId xmlns:p14="http://schemas.microsoft.com/office/powerpoint/2010/main" val="125433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r>
              <a:rPr lang="sk-SK" sz="3200" b="1" dirty="0" smtClean="0"/>
              <a:t>ČINITELE PODMIEŇUJÚCE ÚROVEŇ ZDRAVIA</a:t>
            </a:r>
            <a:endParaRPr lang="sk-SK" sz="32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2708920"/>
            <a:ext cx="3672408" cy="3240360"/>
          </a:xfrm>
          <a:noFill/>
          <a:ln>
            <a:solidFill>
              <a:srgbClr val="432003"/>
            </a:solidFill>
          </a:ln>
        </p:spPr>
        <p:txBody>
          <a:bodyPr>
            <a:noAutofit/>
          </a:bodyPr>
          <a:lstStyle/>
          <a:p>
            <a:pPr lvl="0"/>
            <a:r>
              <a:rPr lang="sk-SK" sz="1800" b="1" dirty="0" smtClean="0">
                <a:solidFill>
                  <a:srgbClr val="432003"/>
                </a:solidFill>
              </a:rPr>
              <a:t>správna </a:t>
            </a:r>
            <a:r>
              <a:rPr lang="sk-SK" sz="1800" b="1" dirty="0">
                <a:solidFill>
                  <a:srgbClr val="432003"/>
                </a:solidFill>
              </a:rPr>
              <a:t>životospráva,</a:t>
            </a:r>
          </a:p>
          <a:p>
            <a:pPr lvl="0"/>
            <a:r>
              <a:rPr lang="sk-SK" sz="1800" b="1" dirty="0">
                <a:solidFill>
                  <a:srgbClr val="432003"/>
                </a:solidFill>
              </a:rPr>
              <a:t>racionálna výživa,</a:t>
            </a:r>
          </a:p>
          <a:p>
            <a:pPr lvl="0"/>
            <a:r>
              <a:rPr lang="sk-SK" sz="1800" b="1" dirty="0">
                <a:solidFill>
                  <a:srgbClr val="432003"/>
                </a:solidFill>
              </a:rPr>
              <a:t>duševná hygiena, emocionálna vyváženosť,</a:t>
            </a:r>
          </a:p>
          <a:p>
            <a:pPr lvl="0"/>
            <a:r>
              <a:rPr lang="sk-SK" sz="1800" b="1" dirty="0">
                <a:solidFill>
                  <a:srgbClr val="432003"/>
                </a:solidFill>
              </a:rPr>
              <a:t>sociálna interakcia a sociálne zabezpečenie,</a:t>
            </a:r>
          </a:p>
          <a:p>
            <a:pPr lvl="0"/>
            <a:r>
              <a:rPr lang="sk-SK" sz="1800" b="1" dirty="0">
                <a:solidFill>
                  <a:srgbClr val="432003"/>
                </a:solidFill>
              </a:rPr>
              <a:t>ekologicky čisté prostredie,</a:t>
            </a:r>
          </a:p>
          <a:p>
            <a:pPr lvl="0"/>
            <a:r>
              <a:rPr lang="sk-SK" sz="1800" b="1" dirty="0">
                <a:solidFill>
                  <a:srgbClr val="432003"/>
                </a:solidFill>
              </a:rPr>
              <a:t>aktívny životný štýl </a:t>
            </a:r>
            <a:r>
              <a:rPr lang="sk-SK" sz="1800" b="1" dirty="0" smtClean="0">
                <a:solidFill>
                  <a:srgbClr val="432003"/>
                </a:solidFill>
              </a:rPr>
              <a:t>                                                                                                        </a:t>
            </a:r>
            <a:r>
              <a:rPr lang="sk-SK" sz="1800" b="1" dirty="0">
                <a:solidFill>
                  <a:srgbClr val="432003"/>
                </a:solidFill>
              </a:rPr>
              <a:t>kvantitatívne a kvalitatívne hodnotný  pohybový režim</a:t>
            </a:r>
            <a:r>
              <a:rPr lang="sk-SK" sz="1800" b="1" dirty="0" smtClean="0">
                <a:solidFill>
                  <a:srgbClr val="432003"/>
                </a:solidFill>
              </a:rPr>
              <a:t>,</a:t>
            </a:r>
          </a:p>
          <a:p>
            <a:pPr marL="0" indent="0">
              <a:buNone/>
            </a:pPr>
            <a:endParaRPr lang="sk-SK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755576" y="1412776"/>
            <a:ext cx="7524328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sk-SK" dirty="0"/>
              <a:t>osobné správanie jednotlivca </a:t>
            </a:r>
            <a:endParaRPr lang="sk-SK" dirty="0" smtClean="0"/>
          </a:p>
          <a:p>
            <a:pPr algn="ctr"/>
            <a:r>
              <a:rPr lang="sk-SK" dirty="0" smtClean="0"/>
              <a:t>v</a:t>
            </a:r>
            <a:r>
              <a:rPr lang="sk-SK" dirty="0"/>
              <a:t> štruktúre regulačných mechanizmov zdravia </a:t>
            </a:r>
            <a:r>
              <a:rPr lang="sk-SK" dirty="0" smtClean="0"/>
              <a:t>,</a:t>
            </a:r>
          </a:p>
          <a:p>
            <a:pPr algn="ctr"/>
            <a:r>
              <a:rPr lang="sk-SK" dirty="0" smtClean="0"/>
              <a:t>s </a:t>
            </a:r>
            <a:r>
              <a:rPr lang="sk-SK" dirty="0"/>
              <a:t>primeraným podielom ďalších na výchove participujúcich zložiek spoločnosti sa  podieľa na vzniku rôznych civilizačných ochorení :</a:t>
            </a:r>
          </a:p>
        </p:txBody>
      </p:sp>
      <p:sp>
        <p:nvSpPr>
          <p:cNvPr id="6" name="Zástupný symbol obsahu 2"/>
          <p:cNvSpPr txBox="1">
            <a:spLocks/>
          </p:cNvSpPr>
          <p:nvPr/>
        </p:nvSpPr>
        <p:spPr>
          <a:xfrm>
            <a:off x="4675738" y="2708920"/>
            <a:ext cx="3600400" cy="3240360"/>
          </a:xfrm>
          <a:prstGeom prst="rect">
            <a:avLst/>
          </a:prstGeom>
          <a:solidFill>
            <a:srgbClr val="432003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800" dirty="0" smtClean="0">
                <a:solidFill>
                  <a:schemeClr val="bg1"/>
                </a:solidFill>
              </a:rPr>
              <a:t>pravidelné striedanie práce a odpočinku,</a:t>
            </a:r>
          </a:p>
          <a:p>
            <a:r>
              <a:rPr lang="sk-SK" sz="1800" dirty="0" smtClean="0">
                <a:solidFill>
                  <a:schemeClr val="bg1"/>
                </a:solidFill>
              </a:rPr>
              <a:t>uspokojovanie záujmov, </a:t>
            </a:r>
          </a:p>
          <a:p>
            <a:r>
              <a:rPr lang="sk-SK" sz="1800" dirty="0" smtClean="0">
                <a:solidFill>
                  <a:schemeClr val="bg1"/>
                </a:solidFill>
              </a:rPr>
              <a:t>zmysluplné trávenie voľného času,</a:t>
            </a:r>
          </a:p>
          <a:p>
            <a:r>
              <a:rPr lang="sk-SK" sz="1800" dirty="0" smtClean="0">
                <a:solidFill>
                  <a:schemeClr val="bg1"/>
                </a:solidFill>
              </a:rPr>
              <a:t>dostupnosť a podmienky vzdelávania a rozvoja osobnosti,</a:t>
            </a:r>
          </a:p>
          <a:p>
            <a:r>
              <a:rPr lang="sk-SK" sz="1800" dirty="0" smtClean="0">
                <a:solidFill>
                  <a:schemeClr val="bg1"/>
                </a:solidFill>
              </a:rPr>
              <a:t>pracovné a spoločenské uplatnenie,</a:t>
            </a:r>
          </a:p>
          <a:p>
            <a:r>
              <a:rPr lang="sk-SK" sz="1800" dirty="0" smtClean="0">
                <a:solidFill>
                  <a:schemeClr val="bg1"/>
                </a:solidFill>
              </a:rPr>
              <a:t>pocit istoty a spokojnosti.</a:t>
            </a:r>
          </a:p>
          <a:p>
            <a:pPr marL="0" indent="0">
              <a:buFont typeface="Arial" pitchFamily="34" charset="0"/>
              <a:buNone/>
            </a:pPr>
            <a:endParaRPr lang="sk-SK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66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537</Words>
  <Application>Microsoft Office PowerPoint</Application>
  <PresentationFormat>Prezentácia na obrazovke (4:3)</PresentationFormat>
  <Paragraphs>108</Paragraphs>
  <Slides>10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Motív Office</vt:lpstr>
      <vt:lpstr>VÝCHOVA K ZDRAVIU PODPORA ZDRAVIA Ako funguje koncepcia činnosti ? </vt:lpstr>
      <vt:lpstr>  ČO JE NÁPLŇOU ČINNOSTI : </vt:lpstr>
      <vt:lpstr>  AKÉ SÚ OBLASTI ZÁUJMU ODBORU : </vt:lpstr>
      <vt:lpstr>  ČO SA VYKONÁVA V PORADNIACH :</vt:lpstr>
      <vt:lpstr> PERSONÁLNE OBSADENIE ODBOROV:</vt:lpstr>
      <vt:lpstr>  OTÁZKY ?</vt:lpstr>
      <vt:lpstr>N Á V R H Y P O D N E T Y pre fungovanie činnosti odboru PODPORY ZDRAVIA</vt:lpstr>
      <vt:lpstr> Podiel regulačných mechanizmov (determinantov) zdravia identifikujú a kvantifikujú  </vt:lpstr>
      <vt:lpstr>ČINITELE PODMIEŇUJÚCE ÚROVEŇ ZDRAVIA</vt:lpstr>
      <vt:lpstr>Ž I V O T N Ý    Š T Ý L   a vzťah k vlastnému zdraviu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User</dc:creator>
  <cp:lastModifiedBy>User</cp:lastModifiedBy>
  <cp:revision>41</cp:revision>
  <cp:lastPrinted>2017-05-04T12:15:31Z</cp:lastPrinted>
  <dcterms:created xsi:type="dcterms:W3CDTF">2017-05-02T12:03:11Z</dcterms:created>
  <dcterms:modified xsi:type="dcterms:W3CDTF">2019-11-06T12:25:01Z</dcterms:modified>
</cp:coreProperties>
</file>