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648450" cy="97742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5AF4DE-F4F6-4A08-AD27-8C34E72B19B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10E7D32-8BDC-471F-BECC-01978EB99D1B}">
      <dgm:prSet phldrT="[Text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sk-SK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Naše negatívne pocity</a:t>
          </a:r>
          <a:endParaRPr lang="sk-SK" dirty="0"/>
        </a:p>
      </dgm:t>
    </dgm:pt>
    <dgm:pt modelId="{63F42EC2-6859-4525-8FBB-35690B3689C2}" type="parTrans" cxnId="{653883EA-01AF-49DE-AA5F-0B07AC510230}">
      <dgm:prSet/>
      <dgm:spPr/>
      <dgm:t>
        <a:bodyPr/>
        <a:lstStyle/>
        <a:p>
          <a:endParaRPr lang="sk-SK"/>
        </a:p>
      </dgm:t>
    </dgm:pt>
    <dgm:pt modelId="{E957F6AC-8032-405C-AC62-F9EDD0EA7DA2}" type="sibTrans" cxnId="{653883EA-01AF-49DE-AA5F-0B07AC510230}">
      <dgm:prSet/>
      <dgm:spPr/>
      <dgm:t>
        <a:bodyPr/>
        <a:lstStyle/>
        <a:p>
          <a:endParaRPr lang="sk-SK"/>
        </a:p>
      </dgm:t>
    </dgm:pt>
    <dgm:pt modelId="{7FBCABAC-84A5-498A-A501-A239A039B2A4}">
      <dgm:prSet phldrT="[Text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sk-SK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Výčitky svedomia</a:t>
          </a:r>
          <a:endParaRPr lang="sk-SK" dirty="0"/>
        </a:p>
      </dgm:t>
    </dgm:pt>
    <dgm:pt modelId="{1EF9680C-E62A-4484-AD68-226C09D70AD0}" type="parTrans" cxnId="{7C1BEA0A-6D3C-4E28-A7C7-3081EA497F16}">
      <dgm:prSet/>
      <dgm:spPr/>
      <dgm:t>
        <a:bodyPr/>
        <a:lstStyle/>
        <a:p>
          <a:endParaRPr lang="sk-SK"/>
        </a:p>
      </dgm:t>
    </dgm:pt>
    <dgm:pt modelId="{91FE88E6-4CBB-4D3D-BFAC-5D3CBFD310C6}" type="sibTrans" cxnId="{7C1BEA0A-6D3C-4E28-A7C7-3081EA497F16}">
      <dgm:prSet/>
      <dgm:spPr/>
      <dgm:t>
        <a:bodyPr/>
        <a:lstStyle/>
        <a:p>
          <a:endParaRPr lang="sk-SK"/>
        </a:p>
      </dgm:t>
    </dgm:pt>
    <dgm:pt modelId="{D987C600-B7F9-49CC-B8F2-6C2C477A4CBE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sk-SK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Prílišné nároky na                                       seba</a:t>
          </a:r>
          <a:endParaRPr lang="sk-SK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544777-70DA-4876-83C7-54003310F93F}" type="parTrans" cxnId="{A47D59F0-54A7-4A67-8D01-5884A2B75F56}">
      <dgm:prSet/>
      <dgm:spPr/>
      <dgm:t>
        <a:bodyPr/>
        <a:lstStyle/>
        <a:p>
          <a:endParaRPr lang="sk-SK"/>
        </a:p>
      </dgm:t>
    </dgm:pt>
    <dgm:pt modelId="{3E296175-816D-4EED-8181-6EC5F37554CF}" type="sibTrans" cxnId="{A47D59F0-54A7-4A67-8D01-5884A2B75F56}">
      <dgm:prSet/>
      <dgm:spPr/>
      <dgm:t>
        <a:bodyPr/>
        <a:lstStyle/>
        <a:p>
          <a:endParaRPr lang="sk-SK"/>
        </a:p>
      </dgm:t>
    </dgm:pt>
    <dgm:pt modelId="{39310596-6D58-4CB9-BA22-96AC240EC2FF}" type="pres">
      <dgm:prSet presAssocID="{095AF4DE-F4F6-4A08-AD27-8C34E72B19B6}" presName="compositeShape" presStyleCnt="0">
        <dgm:presLayoutVars>
          <dgm:dir/>
          <dgm:resizeHandles/>
        </dgm:presLayoutVars>
      </dgm:prSet>
      <dgm:spPr/>
    </dgm:pt>
    <dgm:pt modelId="{41B6131B-7042-4547-8E57-72B9A98FCF26}" type="pres">
      <dgm:prSet presAssocID="{095AF4DE-F4F6-4A08-AD27-8C34E72B19B6}" presName="pyramid" presStyleLbl="node1" presStyleIdx="0" presStyleCnt="1" custAng="9684547" custLinFactNeighborX="18451" custLinFactNeighborY="12351"/>
      <dgm:spPr>
        <a:solidFill>
          <a:schemeClr val="tx2">
            <a:lumMod val="75000"/>
          </a:schemeClr>
        </a:solidFill>
      </dgm:spPr>
    </dgm:pt>
    <dgm:pt modelId="{14A6338F-5087-4399-834E-6DBE6367A70B}" type="pres">
      <dgm:prSet presAssocID="{095AF4DE-F4F6-4A08-AD27-8C34E72B19B6}" presName="theList" presStyleCnt="0"/>
      <dgm:spPr/>
    </dgm:pt>
    <dgm:pt modelId="{225642C2-E566-4F96-B83B-9B51FD9156EC}" type="pres">
      <dgm:prSet presAssocID="{510E7D32-8BDC-471F-BECC-01978EB99D1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4D5DEFD-51B2-47A9-B613-6BFAD7BFE0C5}" type="pres">
      <dgm:prSet presAssocID="{510E7D32-8BDC-471F-BECC-01978EB99D1B}" presName="aSpace" presStyleCnt="0"/>
      <dgm:spPr/>
    </dgm:pt>
    <dgm:pt modelId="{84F79180-509C-4989-B7D2-8B702BFFB7CF}" type="pres">
      <dgm:prSet presAssocID="{7FBCABAC-84A5-498A-A501-A239A039B2A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64B3184-D4B7-49E4-B9C5-91851CC31201}" type="pres">
      <dgm:prSet presAssocID="{7FBCABAC-84A5-498A-A501-A239A039B2A4}" presName="aSpace" presStyleCnt="0"/>
      <dgm:spPr/>
    </dgm:pt>
    <dgm:pt modelId="{98628661-FC45-41BB-BB83-E09258B58F2C}" type="pres">
      <dgm:prSet presAssocID="{D987C600-B7F9-49CC-B8F2-6C2C477A4CB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35B2989-1F51-4B99-A8D5-E781936C61DE}" type="pres">
      <dgm:prSet presAssocID="{D987C600-B7F9-49CC-B8F2-6C2C477A4CBE}" presName="aSpace" presStyleCnt="0"/>
      <dgm:spPr/>
    </dgm:pt>
  </dgm:ptLst>
  <dgm:cxnLst>
    <dgm:cxn modelId="{A5036EC5-5E0E-44A3-8DCD-A2CFB689568E}" type="presOf" srcId="{510E7D32-8BDC-471F-BECC-01978EB99D1B}" destId="{225642C2-E566-4F96-B83B-9B51FD9156EC}" srcOrd="0" destOrd="0" presId="urn:microsoft.com/office/officeart/2005/8/layout/pyramid2"/>
    <dgm:cxn modelId="{4973B19A-50DF-4FC7-BFD6-70A08138033D}" type="presOf" srcId="{7FBCABAC-84A5-498A-A501-A239A039B2A4}" destId="{84F79180-509C-4989-B7D2-8B702BFFB7CF}" srcOrd="0" destOrd="0" presId="urn:microsoft.com/office/officeart/2005/8/layout/pyramid2"/>
    <dgm:cxn modelId="{653883EA-01AF-49DE-AA5F-0B07AC510230}" srcId="{095AF4DE-F4F6-4A08-AD27-8C34E72B19B6}" destId="{510E7D32-8BDC-471F-BECC-01978EB99D1B}" srcOrd="0" destOrd="0" parTransId="{63F42EC2-6859-4525-8FBB-35690B3689C2}" sibTransId="{E957F6AC-8032-405C-AC62-F9EDD0EA7DA2}"/>
    <dgm:cxn modelId="{87D6475C-96FA-4815-ABA5-B31F64B4ECC0}" type="presOf" srcId="{095AF4DE-F4F6-4A08-AD27-8C34E72B19B6}" destId="{39310596-6D58-4CB9-BA22-96AC240EC2FF}" srcOrd="0" destOrd="0" presId="urn:microsoft.com/office/officeart/2005/8/layout/pyramid2"/>
    <dgm:cxn modelId="{A47D59F0-54A7-4A67-8D01-5884A2B75F56}" srcId="{095AF4DE-F4F6-4A08-AD27-8C34E72B19B6}" destId="{D987C600-B7F9-49CC-B8F2-6C2C477A4CBE}" srcOrd="2" destOrd="0" parTransId="{53544777-70DA-4876-83C7-54003310F93F}" sibTransId="{3E296175-816D-4EED-8181-6EC5F37554CF}"/>
    <dgm:cxn modelId="{7C1BEA0A-6D3C-4E28-A7C7-3081EA497F16}" srcId="{095AF4DE-F4F6-4A08-AD27-8C34E72B19B6}" destId="{7FBCABAC-84A5-498A-A501-A239A039B2A4}" srcOrd="1" destOrd="0" parTransId="{1EF9680C-E62A-4484-AD68-226C09D70AD0}" sibTransId="{91FE88E6-4CBB-4D3D-BFAC-5D3CBFD310C6}"/>
    <dgm:cxn modelId="{9C281423-0F75-424E-B43F-87343C94D474}" type="presOf" srcId="{D987C600-B7F9-49CC-B8F2-6C2C477A4CBE}" destId="{98628661-FC45-41BB-BB83-E09258B58F2C}" srcOrd="0" destOrd="0" presId="urn:microsoft.com/office/officeart/2005/8/layout/pyramid2"/>
    <dgm:cxn modelId="{597A18D2-FF5C-41E2-9C09-B9913348FA64}" type="presParOf" srcId="{39310596-6D58-4CB9-BA22-96AC240EC2FF}" destId="{41B6131B-7042-4547-8E57-72B9A98FCF26}" srcOrd="0" destOrd="0" presId="urn:microsoft.com/office/officeart/2005/8/layout/pyramid2"/>
    <dgm:cxn modelId="{3C59A370-40D6-430A-8DFC-5F3323DB2863}" type="presParOf" srcId="{39310596-6D58-4CB9-BA22-96AC240EC2FF}" destId="{14A6338F-5087-4399-834E-6DBE6367A70B}" srcOrd="1" destOrd="0" presId="urn:microsoft.com/office/officeart/2005/8/layout/pyramid2"/>
    <dgm:cxn modelId="{43726044-8DA5-4BE3-BC36-0AD922C9D3E1}" type="presParOf" srcId="{14A6338F-5087-4399-834E-6DBE6367A70B}" destId="{225642C2-E566-4F96-B83B-9B51FD9156EC}" srcOrd="0" destOrd="0" presId="urn:microsoft.com/office/officeart/2005/8/layout/pyramid2"/>
    <dgm:cxn modelId="{2A1D6939-1EC7-4F8B-A112-994482CC9E33}" type="presParOf" srcId="{14A6338F-5087-4399-834E-6DBE6367A70B}" destId="{E4D5DEFD-51B2-47A9-B613-6BFAD7BFE0C5}" srcOrd="1" destOrd="0" presId="urn:microsoft.com/office/officeart/2005/8/layout/pyramid2"/>
    <dgm:cxn modelId="{DFCAD04C-4EC3-48D1-96E3-3A47C99FFD3B}" type="presParOf" srcId="{14A6338F-5087-4399-834E-6DBE6367A70B}" destId="{84F79180-509C-4989-B7D2-8B702BFFB7CF}" srcOrd="2" destOrd="0" presId="urn:microsoft.com/office/officeart/2005/8/layout/pyramid2"/>
    <dgm:cxn modelId="{FE501EB9-502B-45D8-8D56-C1F3D8ADBFE3}" type="presParOf" srcId="{14A6338F-5087-4399-834E-6DBE6367A70B}" destId="{964B3184-D4B7-49E4-B9C5-91851CC31201}" srcOrd="3" destOrd="0" presId="urn:microsoft.com/office/officeart/2005/8/layout/pyramid2"/>
    <dgm:cxn modelId="{4A1CB21C-3B7C-4849-AC54-9EFD0EFEE75A}" type="presParOf" srcId="{14A6338F-5087-4399-834E-6DBE6367A70B}" destId="{98628661-FC45-41BB-BB83-E09258B58F2C}" srcOrd="4" destOrd="0" presId="urn:microsoft.com/office/officeart/2005/8/layout/pyramid2"/>
    <dgm:cxn modelId="{BC92B81B-DB4D-44F5-A8BB-216BC2394B27}" type="presParOf" srcId="{14A6338F-5087-4399-834E-6DBE6367A70B}" destId="{935B2989-1F51-4B99-A8D5-E781936C61D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6131B-7042-4547-8E57-72B9A98FCF26}">
      <dsp:nvSpPr>
        <dsp:cNvPr id="0" name=""/>
        <dsp:cNvSpPr/>
      </dsp:nvSpPr>
      <dsp:spPr>
        <a:xfrm rot="9684547">
          <a:off x="33089" y="697606"/>
          <a:ext cx="5300869" cy="5648176"/>
        </a:xfrm>
        <a:prstGeom prst="triangle">
          <a:avLst/>
        </a:prstGeom>
        <a:solidFill>
          <a:schemeClr val="tx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642C2-E566-4F96-B83B-9B51FD9156EC}">
      <dsp:nvSpPr>
        <dsp:cNvPr id="0" name=""/>
        <dsp:cNvSpPr/>
      </dsp:nvSpPr>
      <dsp:spPr>
        <a:xfrm>
          <a:off x="2650434" y="567851"/>
          <a:ext cx="3445565" cy="1337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Naše negatívne pocity</a:t>
          </a:r>
          <a:endParaRPr lang="sk-SK" sz="2800" kern="1200" dirty="0"/>
        </a:p>
      </dsp:txBody>
      <dsp:txXfrm>
        <a:off x="2715702" y="633119"/>
        <a:ext cx="3315029" cy="1206493"/>
      </dsp:txXfrm>
    </dsp:sp>
    <dsp:sp modelId="{84F79180-509C-4989-B7D2-8B702BFFB7CF}">
      <dsp:nvSpPr>
        <dsp:cNvPr id="0" name=""/>
        <dsp:cNvSpPr/>
      </dsp:nvSpPr>
      <dsp:spPr>
        <a:xfrm>
          <a:off x="2650434" y="2072009"/>
          <a:ext cx="3445565" cy="1337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Výčitky svedomia</a:t>
          </a:r>
          <a:endParaRPr lang="sk-SK" sz="2800" kern="1200" dirty="0"/>
        </a:p>
      </dsp:txBody>
      <dsp:txXfrm>
        <a:off x="2715702" y="2137277"/>
        <a:ext cx="3315029" cy="1206493"/>
      </dsp:txXfrm>
    </dsp:sp>
    <dsp:sp modelId="{98628661-FC45-41BB-BB83-E09258B58F2C}">
      <dsp:nvSpPr>
        <dsp:cNvPr id="0" name=""/>
        <dsp:cNvSpPr/>
      </dsp:nvSpPr>
      <dsp:spPr>
        <a:xfrm>
          <a:off x="2650434" y="3576166"/>
          <a:ext cx="3445565" cy="13370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Prílišné nároky na                                       seba</a:t>
          </a:r>
          <a:endParaRPr lang="sk-SK" sz="28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5702" y="3641434"/>
        <a:ext cx="3315029" cy="1206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257061-8571-4BB6-B413-ECBB87A568AD}" type="datetimeFigureOut">
              <a:rPr lang="sk-SK" smtClean="0"/>
              <a:t>06.11.2019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FB0687-4706-4072-910E-C827F6F486D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47864" y="3068960"/>
            <a:ext cx="5357192" cy="1088504"/>
          </a:xfrm>
        </p:spPr>
        <p:txBody>
          <a:bodyPr>
            <a:noAutofit/>
          </a:bodyPr>
          <a:lstStyle/>
          <a:p>
            <a:r>
              <a:rPr lang="sk-SK" sz="7200" dirty="0" smtClean="0">
                <a:solidFill>
                  <a:schemeClr val="bg1"/>
                </a:solidFill>
              </a:rPr>
              <a:t>Zvládni svoj</a:t>
            </a:r>
            <a:br>
              <a:rPr lang="sk-SK" sz="7200" dirty="0" smtClean="0">
                <a:solidFill>
                  <a:schemeClr val="bg1"/>
                </a:solidFill>
              </a:rPr>
            </a:br>
            <a:r>
              <a:rPr lang="sk-SK" sz="7200" dirty="0" smtClean="0">
                <a:solidFill>
                  <a:schemeClr val="bg1"/>
                </a:solidFill>
              </a:rPr>
              <a:t> stres</a:t>
            </a:r>
            <a:endParaRPr lang="sk-SK" sz="72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4581128"/>
            <a:ext cx="5114778" cy="1533296"/>
          </a:xfrm>
        </p:spPr>
        <p:txBody>
          <a:bodyPr>
            <a:normAutofit fontScale="85000" lnSpcReduction="20000"/>
          </a:bodyPr>
          <a:lstStyle/>
          <a:p>
            <a:endParaRPr lang="sk-SK" sz="2400" dirty="0" smtClean="0"/>
          </a:p>
          <a:p>
            <a:endParaRPr lang="sk-SK" sz="2400" dirty="0"/>
          </a:p>
          <a:p>
            <a:r>
              <a:rPr lang="sk-SK" sz="2400" dirty="0" smtClean="0"/>
              <a:t>Terézia </a:t>
            </a:r>
            <a:r>
              <a:rPr lang="sk-SK" sz="2400" dirty="0" err="1" smtClean="0"/>
              <a:t>Mederiová</a:t>
            </a:r>
            <a:endParaRPr lang="sk-SK" sz="2400" dirty="0" smtClean="0"/>
          </a:p>
          <a:p>
            <a:r>
              <a:rPr lang="sk-SK" sz="2400" dirty="0" smtClean="0"/>
              <a:t>RÚVZ Spišská Nová Ves</a:t>
            </a:r>
          </a:p>
          <a:p>
            <a:r>
              <a:rPr lang="sk-SK" sz="2400" dirty="0"/>
              <a:t>o</a:t>
            </a:r>
            <a:r>
              <a:rPr lang="sk-SK" sz="2400" dirty="0" smtClean="0"/>
              <a:t>ddelenie Podpory zdravia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0713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001000" cy="1257300"/>
          </a:xfrm>
        </p:spPr>
        <p:txBody>
          <a:bodyPr/>
          <a:lstStyle/>
          <a:p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Zvládať stres znamená :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28800"/>
            <a:ext cx="8610600" cy="1524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riešiť problémy a neunikať pred nimi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rgbClr val="CC3399"/>
                </a:solidFill>
                <a:latin typeface="Verdana" pitchFamily="34" charset="0"/>
              </a:rPr>
              <a:t>nedať sa odradiť od neúspechu a stále sa pokúšať o riešenie problému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rgbClr val="990099"/>
                </a:solidFill>
                <a:latin typeface="Verdana" pitchFamily="34" charset="0"/>
              </a:rPr>
              <a:t>udržiavať si dobré vzťahy s každým a za každých okolností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rgbClr val="002060"/>
                </a:solidFill>
                <a:latin typeface="Verdana" pitchFamily="34" charset="0"/>
              </a:rPr>
              <a:t>nič nenechávať na poslednú chvíľu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rgbClr val="008000"/>
                </a:solidFill>
                <a:latin typeface="Verdana" pitchFamily="34" charset="0"/>
              </a:rPr>
              <a:t>dožičiť si dostatok spánku 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pravidelne a kvalitne sa stravovať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rgbClr val="FF3300"/>
                </a:solidFill>
                <a:latin typeface="Verdana" pitchFamily="34" charset="0"/>
              </a:rPr>
              <a:t>dodržiavať pitný režim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rgbClr val="0000FF"/>
                </a:solidFill>
                <a:latin typeface="Verdana" pitchFamily="34" charset="0"/>
              </a:rPr>
              <a:t>pravidelne a často cvičiť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rgbClr val="0033CC"/>
                </a:solidFill>
                <a:latin typeface="Verdana" pitchFamily="34" charset="0"/>
              </a:rPr>
              <a:t>striedať duševnú prácu s telesnou aktivitou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rgbClr val="003399"/>
                </a:solidFill>
                <a:latin typeface="Verdana" pitchFamily="34" charset="0"/>
              </a:rPr>
              <a:t>naučiť sa dýchať zhlboka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rgbClr val="000066"/>
                </a:solidFill>
                <a:latin typeface="Verdana" pitchFamily="34" charset="0"/>
              </a:rPr>
              <a:t>často a v priebehu dňa sa pohybovať na čerstvom vzduchu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dopriať si slnka</a:t>
            </a:r>
          </a:p>
          <a:p>
            <a:pPr>
              <a:lnSpc>
                <a:spcPct val="90000"/>
              </a:lnSpc>
              <a:buClr>
                <a:srgbClr val="FF3399"/>
              </a:buClr>
              <a:buFont typeface="Webdings" pitchFamily="18" charset="2"/>
              <a:buChar char="8"/>
            </a:pPr>
            <a:r>
              <a:rPr lang="sk-SK" sz="1800" b="1" dirty="0">
                <a:solidFill>
                  <a:srgbClr val="CC3300"/>
                </a:solidFill>
                <a:latin typeface="Verdana" pitchFamily="34" charset="0"/>
              </a:rPr>
              <a:t>usporiadať si rebríček hodnôt</a:t>
            </a:r>
          </a:p>
          <a:p>
            <a:pPr>
              <a:lnSpc>
                <a:spcPct val="90000"/>
              </a:lnSpc>
              <a:buFontTx/>
              <a:buNone/>
            </a:pPr>
            <a:endParaRPr lang="sk-SK" sz="900" b="1" dirty="0">
              <a:solidFill>
                <a:srgbClr val="CC33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k-SK" sz="500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k-SK" sz="500" dirty="0"/>
          </a:p>
        </p:txBody>
      </p:sp>
    </p:spTree>
    <p:extLst>
      <p:ext uri="{BB962C8B-B14F-4D97-AF65-F5344CB8AC3E}">
        <p14:creationId xmlns:p14="http://schemas.microsoft.com/office/powerpoint/2010/main" val="16466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304800" y="-838200"/>
            <a:ext cx="5562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k-SK" sz="1600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sk-SK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533400" y="1752600"/>
            <a:ext cx="2743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Voda</a:t>
            </a:r>
            <a:r>
              <a:rPr lang="sk-SK" sz="3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sk-SK" sz="3600" b="1">
                <a:solidFill>
                  <a:srgbClr val="008000"/>
                </a:solidFill>
                <a:latin typeface="Arial" charset="0"/>
              </a:rPr>
              <a:t>       </a:t>
            </a:r>
            <a:r>
              <a:rPr lang="sk-SK" sz="3600" b="1">
                <a:solidFill>
                  <a:srgbClr val="800080"/>
                </a:solidFill>
                <a:latin typeface="Arial" charset="0"/>
              </a:rPr>
              <a:t>Napiť sa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33400" y="774561"/>
            <a:ext cx="7539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Prvá pomoc pri náhlom strese</a:t>
            </a:r>
          </a:p>
        </p:txBody>
      </p:sp>
      <p:sp>
        <p:nvSpPr>
          <p:cNvPr id="119819" name="Rectangle 11"/>
          <p:cNvSpPr>
            <a:spLocks noChangeArrowheads="1"/>
          </p:cNvSpPr>
          <p:nvPr/>
        </p:nvSpPr>
        <p:spPr bwMode="auto">
          <a:xfrm>
            <a:off x="533400" y="3200400"/>
            <a:ext cx="3983038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800" b="1">
                <a:solidFill>
                  <a:srgbClr val="800080"/>
                </a:solidFill>
                <a:latin typeface="Arial" charset="0"/>
              </a:rPr>
              <a:t>2 a viac</a:t>
            </a:r>
            <a:r>
              <a:rPr lang="sk-SK" sz="28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 litre denne na </a:t>
            </a:r>
            <a:endParaRPr lang="sk-SK" sz="2800" b="1">
              <a:solidFill>
                <a:srgbClr val="800080"/>
              </a:solidFill>
              <a:latin typeface="Arial" charset="0"/>
            </a:endParaRPr>
          </a:p>
          <a:p>
            <a:r>
              <a:rPr lang="sk-SK" sz="28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zachovanie telesnej </a:t>
            </a:r>
            <a:endParaRPr lang="sk-SK" sz="2800" b="1">
              <a:solidFill>
                <a:srgbClr val="800080"/>
              </a:solidFill>
              <a:latin typeface="Arial" charset="0"/>
            </a:endParaRPr>
          </a:p>
          <a:p>
            <a:r>
              <a:rPr lang="sk-SK" sz="28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a duševnej pohody</a:t>
            </a:r>
            <a:endParaRPr lang="sk-SK" sz="2800" b="1">
              <a:solidFill>
                <a:srgbClr val="800080"/>
              </a:solidFill>
              <a:latin typeface="Arial" charset="0"/>
            </a:endParaRPr>
          </a:p>
          <a:p>
            <a:endParaRPr lang="sk-SK" sz="2800" b="1">
              <a:solidFill>
                <a:srgbClr val="800080"/>
              </a:solidFill>
              <a:latin typeface="Arial" charset="0"/>
            </a:endParaRPr>
          </a:p>
          <a:p>
            <a:r>
              <a:rPr lang="sk-SK" sz="2000" b="1">
                <a:solidFill>
                  <a:srgbClr val="FF3399"/>
                </a:solidFill>
                <a:latin typeface="Arial" charset="0"/>
              </a:rPr>
              <a:t>cca 70 kg človek má vypiť </a:t>
            </a:r>
          </a:p>
          <a:p>
            <a:r>
              <a:rPr lang="sk-SK" sz="2000" b="1">
                <a:solidFill>
                  <a:srgbClr val="FF3399"/>
                </a:solidFill>
                <a:latin typeface="Arial" charset="0"/>
              </a:rPr>
              <a:t>2,5 litra tekutín denne</a:t>
            </a:r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2667000" y="2000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11982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3600"/>
            <a:ext cx="3810000" cy="3733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04800" y="-838200"/>
            <a:ext cx="5562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k-SK" sz="1600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sk-SK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381000" y="17526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5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Vzduch</a:t>
            </a:r>
            <a:r>
              <a:rPr lang="sk-SK" sz="5400" b="1">
                <a:solidFill>
                  <a:srgbClr val="008000"/>
                </a:solidFill>
                <a:latin typeface="Arial" charset="0"/>
              </a:rPr>
              <a:t> </a:t>
            </a:r>
            <a:r>
              <a:rPr lang="sk-SK" sz="4000" b="1">
                <a:solidFill>
                  <a:srgbClr val="008000"/>
                </a:solidFill>
                <a:latin typeface="Arial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otvoriť okno, dýchať sústredene do  brucha</a:t>
            </a:r>
            <a:endParaRPr lang="sk-SK" sz="4000" b="1">
              <a:solidFill>
                <a:srgbClr val="800080"/>
              </a:solidFill>
              <a:latin typeface="Arial" charset="0"/>
            </a:endParaRPr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385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3400" y="774561"/>
            <a:ext cx="7539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Prvá pomoc pri náhlom strese</a:t>
            </a:r>
          </a:p>
        </p:txBody>
      </p:sp>
    </p:spTree>
    <p:extLst>
      <p:ext uri="{BB962C8B-B14F-4D97-AF65-F5344CB8AC3E}">
        <p14:creationId xmlns:p14="http://schemas.microsoft.com/office/powerpoint/2010/main" val="38465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304800" y="-838200"/>
            <a:ext cx="5562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k-SK" sz="1600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sk-SK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533400" y="1828800"/>
            <a:ext cx="40386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6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Hlas</a:t>
            </a:r>
            <a:r>
              <a:rPr lang="en-US" sz="6600" b="1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 </a:t>
            </a:r>
            <a:endParaRPr lang="sk-SK" sz="6600" b="1">
              <a:solidFill>
                <a:srgbClr val="0080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krikom</a:t>
            </a:r>
            <a:r>
              <a:rPr lang="sk-SK" sz="4000" b="1">
                <a:solidFill>
                  <a:srgbClr val="800080"/>
                </a:solidFill>
                <a:latin typeface="Arial" charset="0"/>
              </a:rPr>
              <a:t>,</a:t>
            </a:r>
            <a:r>
              <a:rPr lang="en-US" sz="40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 spevom si uvoľnite zovreté hrdlo</a:t>
            </a:r>
            <a:endParaRPr lang="sk-SK" sz="4000" b="1">
              <a:solidFill>
                <a:srgbClr val="800080"/>
              </a:solidFill>
              <a:latin typeface="Arial" charset="0"/>
            </a:endParaRPr>
          </a:p>
        </p:txBody>
      </p:sp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267200" cy="3581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3400" y="774561"/>
            <a:ext cx="7539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Prvá pomoc pri náhlom strese</a:t>
            </a:r>
          </a:p>
        </p:txBody>
      </p:sp>
    </p:spTree>
    <p:extLst>
      <p:ext uri="{BB962C8B-B14F-4D97-AF65-F5344CB8AC3E}">
        <p14:creationId xmlns:p14="http://schemas.microsoft.com/office/powerpoint/2010/main" val="6729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304800" y="-838200"/>
            <a:ext cx="5562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k-SK" sz="1600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sk-SK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81000" y="1752600"/>
            <a:ext cx="3962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Pozícia leva</a:t>
            </a:r>
            <a:r>
              <a:rPr lang="en-US" sz="3200" b="1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  </a:t>
            </a:r>
            <a:endParaRPr lang="sk-SK" sz="3200" b="1">
              <a:solidFill>
                <a:srgbClr val="0080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široko otvoriť ústa,</a:t>
            </a:r>
            <a:r>
              <a:rPr lang="sk-SK" sz="3200" b="1">
                <a:solidFill>
                  <a:srgbClr val="800080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napnúť všetky svaly na tvári</a:t>
            </a:r>
            <a:endParaRPr lang="sk-SK" sz="3200" b="1">
              <a:solidFill>
                <a:srgbClr val="800080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87" y="2327895"/>
            <a:ext cx="2895600" cy="33756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3400" y="774561"/>
            <a:ext cx="7539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Prvá pomoc pri náhlom strese</a:t>
            </a:r>
          </a:p>
        </p:txBody>
      </p:sp>
    </p:spTree>
    <p:extLst>
      <p:ext uri="{BB962C8B-B14F-4D97-AF65-F5344CB8AC3E}">
        <p14:creationId xmlns:p14="http://schemas.microsoft.com/office/powerpoint/2010/main" val="22681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304800" y="-838200"/>
            <a:ext cx="5562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k-SK" sz="1600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sk-SK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381000" y="2133600"/>
            <a:ext cx="38862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Držanie tela</a:t>
            </a:r>
            <a:endParaRPr lang="sk-SK" sz="4400" b="1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vzpriamiť sa, narovnať chrbát, vypnúť plecia</a:t>
            </a:r>
            <a:endParaRPr lang="sk-SK" sz="3200" b="1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3852863" y="2176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3381375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14336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5"/>
          <a:stretch>
            <a:fillRect/>
          </a:stretch>
        </p:blipFill>
        <p:spPr bwMode="auto">
          <a:xfrm>
            <a:off x="5436096" y="2133600"/>
            <a:ext cx="3124200" cy="23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3381375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1433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0"/>
          <a:stretch>
            <a:fillRect/>
          </a:stretch>
        </p:blipFill>
        <p:spPr bwMode="auto">
          <a:xfrm>
            <a:off x="4479925" y="4221088"/>
            <a:ext cx="3295650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3400" y="774561"/>
            <a:ext cx="7539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Prvá pomoc pri náhlom strese</a:t>
            </a:r>
          </a:p>
        </p:txBody>
      </p:sp>
    </p:spTree>
    <p:extLst>
      <p:ext uri="{BB962C8B-B14F-4D97-AF65-F5344CB8AC3E}">
        <p14:creationId xmlns:p14="http://schemas.microsoft.com/office/powerpoint/2010/main" val="3545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304800" y="-838200"/>
            <a:ext cx="5562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k-SK" sz="1600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sk-SK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81000" y="1752600"/>
            <a:ext cx="29718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Dotyk</a:t>
            </a:r>
            <a:r>
              <a:rPr lang="en-US" sz="4400" b="1">
                <a:solidFill>
                  <a:srgbClr val="008000"/>
                </a:solidFill>
                <a:latin typeface="Verdana" pitchFamily="34" charset="0"/>
                <a:cs typeface="Times New Roman" pitchFamily="18" charset="0"/>
              </a:rPr>
              <a:t>  </a:t>
            </a:r>
            <a:endParaRPr lang="sk-SK" sz="4400" b="1">
              <a:solidFill>
                <a:srgbClr val="008000"/>
              </a:solidFill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Verdana" pitchFamily="34" charset="0"/>
                <a:cs typeface="Times New Roman" pitchFamily="18" charset="0"/>
              </a:rPr>
              <a:t>objatie, masáž </a:t>
            </a:r>
            <a:r>
              <a:rPr lang="sk-SK" sz="2800" b="1">
                <a:solidFill>
                  <a:srgbClr val="800080"/>
                </a:solidFill>
                <a:latin typeface="Verdana" pitchFamily="34" charset="0"/>
              </a:rPr>
              <a:t>d</a:t>
            </a:r>
            <a:r>
              <a:rPr lang="en-US" sz="2800" b="1">
                <a:solidFill>
                  <a:srgbClr val="800080"/>
                </a:solidFill>
                <a:latin typeface="Verdana" pitchFamily="34" charset="0"/>
                <a:cs typeface="Times New Roman" pitchFamily="18" charset="0"/>
              </a:rPr>
              <a:t>laní, </a:t>
            </a:r>
            <a:r>
              <a:rPr lang="sk-SK" sz="2800" b="1">
                <a:solidFill>
                  <a:srgbClr val="800080"/>
                </a:solidFill>
                <a:latin typeface="Verdana" pitchFamily="34" charset="0"/>
              </a:rPr>
              <a:t>masáž </a:t>
            </a:r>
            <a:r>
              <a:rPr lang="en-US" sz="2800" b="1">
                <a:solidFill>
                  <a:srgbClr val="800080"/>
                </a:solidFill>
                <a:latin typeface="Verdana" pitchFamily="34" charset="0"/>
                <a:cs typeface="Times New Roman" pitchFamily="18" charset="0"/>
              </a:rPr>
              <a:t>tváre</a:t>
            </a:r>
            <a:endParaRPr lang="sk-SK" sz="2800" b="1">
              <a:solidFill>
                <a:srgbClr val="800080"/>
              </a:solidFill>
              <a:latin typeface="Verdana" pitchFamily="34" charset="0"/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3200400" y="2400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2455863" cy="2590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266700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3505200"/>
            <a:ext cx="2768600" cy="29337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3757613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279650" cy="2667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3400" y="774561"/>
            <a:ext cx="7539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Prvá pomoc pri náhlom strese</a:t>
            </a:r>
          </a:p>
        </p:txBody>
      </p:sp>
    </p:spTree>
    <p:extLst>
      <p:ext uri="{BB962C8B-B14F-4D97-AF65-F5344CB8AC3E}">
        <p14:creationId xmlns:p14="http://schemas.microsoft.com/office/powerpoint/2010/main" val="18121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04800" y="-838200"/>
            <a:ext cx="5562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k-SK" sz="1600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sk-SK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381000" y="1981200"/>
            <a:ext cx="3886200" cy="323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Pohyb</a:t>
            </a:r>
            <a:r>
              <a:rPr lang="en-US" sz="4400" b="1">
                <a:solidFill>
                  <a:srgbClr val="008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008000"/>
                </a:solidFill>
                <a:latin typeface="Verdana" pitchFamily="34" charset="0"/>
                <a:cs typeface="Times New Roman" pitchFamily="18" charset="0"/>
              </a:rPr>
              <a:t> </a:t>
            </a:r>
            <a:endParaRPr lang="sk-SK" b="1">
              <a:solidFill>
                <a:srgbClr val="008000"/>
              </a:solidFill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Verdana" pitchFamily="34" charset="0"/>
                <a:cs typeface="Times New Roman" pitchFamily="18" charset="0"/>
              </a:rPr>
              <a:t>vybiť sa pracou svalov</a:t>
            </a:r>
            <a:endParaRPr lang="sk-SK" sz="2800" b="1">
              <a:solidFill>
                <a:srgbClr val="800080"/>
              </a:solidFill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sk-SK" sz="2800" b="1">
              <a:solidFill>
                <a:srgbClr val="800080"/>
              </a:solidFill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k-SK" sz="2000" b="1">
                <a:solidFill>
                  <a:srgbClr val="FF3399"/>
                </a:solidFill>
                <a:latin typeface="Verdana" pitchFamily="34" charset="0"/>
              </a:rPr>
              <a:t>tanec, beh turistika, rýchla chôdza....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000500" y="2857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21" y="2348880"/>
            <a:ext cx="3581400" cy="35814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3400" y="774561"/>
            <a:ext cx="7539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Prvá pomoc pri náhlom strese</a:t>
            </a:r>
          </a:p>
        </p:txBody>
      </p:sp>
    </p:spTree>
    <p:extLst>
      <p:ext uri="{BB962C8B-B14F-4D97-AF65-F5344CB8AC3E}">
        <p14:creationId xmlns:p14="http://schemas.microsoft.com/office/powerpoint/2010/main" val="26774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04800" y="-838200"/>
            <a:ext cx="5562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k-SK" sz="1600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sk-SK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81000" y="1752600"/>
            <a:ext cx="4191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Kolísanie zboka nabok</a:t>
            </a:r>
            <a:r>
              <a:rPr lang="en-US" sz="2800" b="1">
                <a:solidFill>
                  <a:srgbClr val="008000"/>
                </a:solidFill>
                <a:latin typeface="Verdana" pitchFamily="34" charset="0"/>
                <a:cs typeface="Times New Roman" pitchFamily="18" charset="0"/>
              </a:rPr>
              <a:t>    </a:t>
            </a:r>
            <a:endParaRPr lang="sk-SK" sz="2800" b="1">
              <a:solidFill>
                <a:srgbClr val="008000"/>
              </a:solidFill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800080"/>
                </a:solidFill>
                <a:latin typeface="Verdana" pitchFamily="34" charset="0"/>
                <a:cs typeface="Times New Roman" pitchFamily="18" charset="0"/>
              </a:rPr>
              <a:t>pravidelný pohyb navodí pokoj</a:t>
            </a:r>
            <a:endParaRPr lang="sk-SK" sz="3200" b="1">
              <a:solidFill>
                <a:srgbClr val="800080"/>
              </a:solidFill>
              <a:latin typeface="Verdana" pitchFamily="34" charset="0"/>
            </a:endParaRPr>
          </a:p>
        </p:txBody>
      </p:sp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43" y="17526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3638550" y="2495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2533650" cy="25336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02" y="4267200"/>
            <a:ext cx="2857500" cy="213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33400" y="774561"/>
            <a:ext cx="7539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Prvá pomoc pri náhlom strese</a:t>
            </a:r>
          </a:p>
        </p:txBody>
      </p:sp>
    </p:spTree>
    <p:extLst>
      <p:ext uri="{BB962C8B-B14F-4D97-AF65-F5344CB8AC3E}">
        <p14:creationId xmlns:p14="http://schemas.microsoft.com/office/powerpoint/2010/main" val="2156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04800" y="-838200"/>
            <a:ext cx="5562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k-SK" sz="1600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sk-SK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381000" y="1752600"/>
            <a:ext cx="3810000" cy="40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Zdieľanie </a:t>
            </a:r>
            <a:endParaRPr lang="sk-SK" sz="4400" b="1">
              <a:solidFill>
                <a:srgbClr val="008000"/>
              </a:solidFill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Verdana" pitchFamily="34" charset="0"/>
                <a:cs typeface="Times New Roman" pitchFamily="18" charset="0"/>
              </a:rPr>
              <a:t>niekomu povedať, alebo  opisovať svoj problém</a:t>
            </a:r>
            <a:endParaRPr lang="sk-SK" sz="2800" b="1">
              <a:solidFill>
                <a:srgbClr val="800080"/>
              </a:solidFill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sk-SK" sz="3200" b="1">
              <a:solidFill>
                <a:srgbClr val="800080"/>
              </a:solidFill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k-SK" sz="2000" b="1">
                <a:solidFill>
                  <a:srgbClr val="FF3399"/>
                </a:solidFill>
                <a:latin typeface="Verdana" pitchFamily="34" charset="0"/>
              </a:rPr>
              <a:t>spoveď, psychológ, dôveryhodná osoba, denník</a:t>
            </a:r>
          </a:p>
        </p:txBody>
      </p:sp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986" y="1611313"/>
            <a:ext cx="2514600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06266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226536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3400" y="774561"/>
            <a:ext cx="7539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Prvá pomoc pri náhlom strese</a:t>
            </a:r>
          </a:p>
        </p:txBody>
      </p:sp>
    </p:spTree>
    <p:extLst>
      <p:ext uri="{BB962C8B-B14F-4D97-AF65-F5344CB8AC3E}">
        <p14:creationId xmlns:p14="http://schemas.microsoft.com/office/powerpoint/2010/main" val="20952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5048" y="5085184"/>
            <a:ext cx="5357192" cy="1088504"/>
          </a:xfrm>
        </p:spPr>
        <p:txBody>
          <a:bodyPr>
            <a:noAutofit/>
          </a:bodyPr>
          <a:lstStyle/>
          <a:p>
            <a:pPr algn="l"/>
            <a:r>
              <a:rPr lang="sk-SK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</a:t>
            </a:r>
            <a:br>
              <a:rPr lang="sk-SK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sk-SK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</a:t>
            </a:r>
            <a:br>
              <a:rPr lang="sk-SK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sk-SK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</a:t>
            </a:r>
            <a:br>
              <a:rPr lang="sk-SK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sk-SK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E</a:t>
            </a:r>
            <a:br>
              <a:rPr lang="sk-SK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sk-SK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S</a:t>
            </a:r>
            <a:endParaRPr lang="sk-SK" sz="7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3888" y="4581128"/>
            <a:ext cx="5114778" cy="1533296"/>
          </a:xfrm>
        </p:spPr>
        <p:txBody>
          <a:bodyPr>
            <a:normAutofit/>
          </a:bodyPr>
          <a:lstStyle/>
          <a:p>
            <a:endParaRPr lang="sk-SK" sz="2400" dirty="0" smtClean="0"/>
          </a:p>
          <a:p>
            <a:endParaRPr lang="sk-SK" sz="2400" dirty="0"/>
          </a:p>
        </p:txBody>
      </p:sp>
      <p:sp>
        <p:nvSpPr>
          <p:cNvPr id="4" name="BlokTextu 3"/>
          <p:cNvSpPr txBox="1"/>
          <p:nvPr/>
        </p:nvSpPr>
        <p:spPr>
          <a:xfrm>
            <a:off x="2915816" y="476672"/>
            <a:ext cx="590465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Je  všetko čo nás obklopuje, vplýva na nás a vyvoláva v nás rôzne emócie ako sú : </a:t>
            </a:r>
            <a:r>
              <a:rPr lang="sk-SK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zlosť, strach, nenávisť, láska, výčitky svedomia ...</a:t>
            </a:r>
          </a:p>
          <a:p>
            <a:endParaRPr lang="sk-SK" sz="5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Nie je nevyhnutne zlý, ak je primeraný a vieme ho zvládať, vtedy nám môže dokonca poslúžiť na dosiahnutie vytúženého cieľa napr. : </a:t>
            </a:r>
            <a:r>
              <a:rPr lang="sk-SK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víťazstvo v športe, úspech v </a:t>
            </a:r>
            <a:r>
              <a:rPr lang="sk-SK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podníkaní</a:t>
            </a:r>
            <a:r>
              <a:rPr lang="sk-SK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...</a:t>
            </a:r>
          </a:p>
          <a:p>
            <a:endParaRPr lang="sk-SK" sz="5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k-SK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Je  reakciou organizmu na potrebu vydať zvýšenú energiu na prekonávanie akejkoľvek zmeny a na plnenie akejkoľvek úlohy</a:t>
            </a:r>
          </a:p>
          <a:p>
            <a:pPr marL="285750" indent="-285750">
              <a:buFontTx/>
              <a:buChar char="-"/>
            </a:pPr>
            <a:r>
              <a:rPr lang="sk-SK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Dodáva energiu na prekonávanie prekážok, v dôsledku čoho sa </a:t>
            </a:r>
            <a:r>
              <a:rPr lang="sk-SK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vivíja</a:t>
            </a:r>
            <a:r>
              <a:rPr lang="sk-SK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nielen organizmus, ale aj osobnosť</a:t>
            </a:r>
            <a:endParaRPr lang="sk-SK" sz="20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k-SK" sz="4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304800" y="-838200"/>
            <a:ext cx="5562600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sk-SK" sz="1600" b="1">
              <a:solidFill>
                <a:srgbClr val="80008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1600">
              <a:solidFill>
                <a:schemeClr val="tx2"/>
              </a:solidFill>
              <a:latin typeface="Arial" charset="0"/>
            </a:endParaRPr>
          </a:p>
          <a:p>
            <a:pPr eaLnBrk="0" hangingPunct="0"/>
            <a:endParaRPr lang="sk-SK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81000" y="1905000"/>
            <a:ext cx="3886200" cy="438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Natiahnutie</a:t>
            </a: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a </a:t>
            </a:r>
            <a:r>
              <a:rPr lang="en-US" sz="36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uvoľnenie</a:t>
            </a: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svalov</a:t>
            </a:r>
            <a:endParaRPr lang="sk-SK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sk-SK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sk-SK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k-SK" sz="2400" b="1" dirty="0">
                <a:solidFill>
                  <a:srgbClr val="FF3399"/>
                </a:solidFill>
                <a:latin typeface="Verdana" pitchFamily="34" charset="0"/>
              </a:rPr>
              <a:t>dopriať si odpočinok, relax, počúvať hudbu...</a:t>
            </a:r>
            <a:endParaRPr lang="en-US" sz="2400" b="1" dirty="0">
              <a:solidFill>
                <a:srgbClr val="FF3399"/>
              </a:solidFill>
              <a:latin typeface="Verdana" pitchFamily="34" charset="0"/>
            </a:endParaRPr>
          </a:p>
        </p:txBody>
      </p:sp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200400" cy="2143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314325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3505200" cy="2489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3400" y="774561"/>
            <a:ext cx="75392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Prvá pomoc pri náhlom strese</a:t>
            </a:r>
          </a:p>
        </p:txBody>
      </p:sp>
    </p:spTree>
    <p:extLst>
      <p:ext uri="{BB962C8B-B14F-4D97-AF65-F5344CB8AC3E}">
        <p14:creationId xmlns:p14="http://schemas.microsoft.com/office/powerpoint/2010/main" val="12490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5322888"/>
            <a:ext cx="8458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4000" b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rPr>
              <a:t>Ďakujem za pozornosť !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1841500" y="1447800"/>
            <a:ext cx="4938713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440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</a:t>
            </a:r>
            <a:r>
              <a:rPr lang="sk-SK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Usmievaj sa</a:t>
            </a:r>
            <a:br>
              <a:rPr lang="sk-SK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sk-SK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získaš priateľov, </a:t>
            </a:r>
            <a:br>
              <a:rPr lang="sk-SK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sk-SK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buď zamračený</a:t>
            </a:r>
            <a:br>
              <a:rPr lang="sk-SK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sk-SK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získaš vrásky</a:t>
            </a:r>
            <a:br>
              <a:rPr lang="sk-SK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sk-SK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</a:t>
            </a:r>
            <a:r>
              <a:rPr lang="sk-SK" sz="2000">
                <a:solidFill>
                  <a:srgbClr val="33CC33"/>
                </a:solidFill>
                <a:latin typeface="Verdana" pitchFamily="34" charset="0"/>
              </a:rPr>
              <a:t>GEORGE ELIOT</a:t>
            </a:r>
            <a:endParaRPr lang="sk-SK" sz="1000">
              <a:solidFill>
                <a:srgbClr val="33CC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1729583"/>
              </p:ext>
            </p:extLst>
          </p:nvPr>
        </p:nvGraphicFramePr>
        <p:xfrm>
          <a:off x="2123728" y="476672"/>
          <a:ext cx="6096000" cy="564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ĺžnik 2"/>
          <p:cNvSpPr/>
          <p:nvPr/>
        </p:nvSpPr>
        <p:spPr>
          <a:xfrm>
            <a:off x="395536" y="407707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Najväčší </a:t>
            </a:r>
            <a:br>
              <a:rPr lang="sk-SK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  </a:t>
            </a:r>
          </a:p>
          <a:p>
            <a:r>
              <a:rPr lang="sk-SK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stresu</a:t>
            </a:r>
            <a:endParaRPr lang="sk-SK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123728" y="1916832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chemeClr val="bg1"/>
                </a:solidFill>
              </a:rPr>
              <a:t>MY SAMI</a:t>
            </a:r>
            <a:endParaRPr lang="sk-SK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23528" y="33265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Najčastejšie</a:t>
            </a:r>
            <a:br>
              <a:rPr lang="sk-SK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príčiny  </a:t>
            </a:r>
          </a:p>
          <a:p>
            <a:r>
              <a:rPr lang="sk-SK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stresu</a:t>
            </a:r>
            <a:endParaRPr lang="sk-SK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907704" y="1661349"/>
            <a:ext cx="6246440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b="1" dirty="0" smtClean="0">
                <a:solidFill>
                  <a:srgbClr val="800080"/>
                </a:solidFill>
              </a:rPr>
              <a:t>- neschopnosť </a:t>
            </a:r>
            <a:r>
              <a:rPr lang="sk-SK" b="1" dirty="0">
                <a:solidFill>
                  <a:srgbClr val="800080"/>
                </a:solidFill>
              </a:rPr>
              <a:t>prispôsobiť sa novým podmienkam</a:t>
            </a:r>
            <a:r>
              <a:rPr lang="sk-SK" dirty="0">
                <a:solidFill>
                  <a:srgbClr val="80008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800080"/>
                </a:solidFill>
              </a:rPr>
              <a:t>     </a:t>
            </a:r>
            <a:r>
              <a:rPr lang="sk-SK" i="1" dirty="0">
                <a:solidFill>
                  <a:srgbClr val="CC0099"/>
                </a:solidFill>
              </a:rPr>
              <a:t>(narušenie jednotvárnosti, monotónnosti života, </a:t>
            </a:r>
            <a:endParaRPr lang="sk-SK" i="1" dirty="0" smtClean="0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i="1" dirty="0">
                <a:solidFill>
                  <a:srgbClr val="CC0099"/>
                </a:solidFill>
              </a:rPr>
              <a:t> </a:t>
            </a:r>
            <a:r>
              <a:rPr lang="sk-SK" i="1" dirty="0" smtClean="0">
                <a:solidFill>
                  <a:srgbClr val="CC0099"/>
                </a:solidFill>
              </a:rPr>
              <a:t>    zásah </a:t>
            </a:r>
            <a:r>
              <a:rPr lang="sk-SK" i="1" dirty="0">
                <a:solidFill>
                  <a:srgbClr val="CC0099"/>
                </a:solidFill>
              </a:rPr>
              <a:t>do bežného rytmu života)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nevyhnutnosť </a:t>
            </a:r>
            <a:r>
              <a:rPr lang="sk-SK" b="1" dirty="0">
                <a:solidFill>
                  <a:srgbClr val="800080"/>
                </a:solidFill>
              </a:rPr>
              <a:t>rozhodnúť </a:t>
            </a:r>
            <a:r>
              <a:rPr lang="sk-SK" b="1" dirty="0" smtClean="0">
                <a:solidFill>
                  <a:srgbClr val="800080"/>
                </a:solidFill>
              </a:rPr>
              <a:t>sa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neschopnosť </a:t>
            </a:r>
            <a:r>
              <a:rPr lang="sk-SK" b="1" dirty="0">
                <a:solidFill>
                  <a:srgbClr val="800080"/>
                </a:solidFill>
              </a:rPr>
              <a:t>akceptovať iný </a:t>
            </a:r>
            <a:r>
              <a:rPr lang="sk-SK" b="1" dirty="0" smtClean="0">
                <a:solidFill>
                  <a:srgbClr val="800080"/>
                </a:solidFill>
              </a:rPr>
              <a:t>názor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náročná </a:t>
            </a:r>
            <a:r>
              <a:rPr lang="sk-SK" b="1" dirty="0">
                <a:solidFill>
                  <a:srgbClr val="800080"/>
                </a:solidFill>
              </a:rPr>
              <a:t>a zodpovedná </a:t>
            </a:r>
            <a:r>
              <a:rPr lang="sk-SK" b="1" dirty="0" smtClean="0">
                <a:solidFill>
                  <a:srgbClr val="800080"/>
                </a:solidFill>
              </a:rPr>
              <a:t>práca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priveľká zodpovednosť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neuspokojivé výsledky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sociálne </a:t>
            </a:r>
            <a:r>
              <a:rPr lang="sk-SK" b="1" dirty="0">
                <a:solidFill>
                  <a:srgbClr val="800080"/>
                </a:solidFill>
              </a:rPr>
              <a:t>a životné </a:t>
            </a:r>
            <a:r>
              <a:rPr lang="sk-SK" b="1" dirty="0" smtClean="0">
                <a:solidFill>
                  <a:srgbClr val="800080"/>
                </a:solidFill>
              </a:rPr>
              <a:t>podmienky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zlé </a:t>
            </a:r>
            <a:r>
              <a:rPr lang="sk-SK" b="1" dirty="0">
                <a:solidFill>
                  <a:srgbClr val="800080"/>
                </a:solidFill>
              </a:rPr>
              <a:t>vzťahy medzi ľuďmi, </a:t>
            </a:r>
            <a:r>
              <a:rPr lang="sk-SK" b="1" dirty="0" smtClean="0">
                <a:solidFill>
                  <a:srgbClr val="800080"/>
                </a:solidFill>
              </a:rPr>
              <a:t>konflikty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výčitky svedomia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podceňovanie</a:t>
            </a:r>
            <a:r>
              <a:rPr lang="sk-SK" b="1" dirty="0">
                <a:solidFill>
                  <a:srgbClr val="800080"/>
                </a:solidFill>
              </a:rPr>
              <a:t>, </a:t>
            </a:r>
            <a:r>
              <a:rPr lang="sk-SK" b="1" dirty="0" smtClean="0">
                <a:solidFill>
                  <a:srgbClr val="800080"/>
                </a:solidFill>
              </a:rPr>
              <a:t>zneužívanie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týranie</a:t>
            </a:r>
            <a:r>
              <a:rPr lang="sk-SK" b="1" dirty="0">
                <a:solidFill>
                  <a:srgbClr val="800080"/>
                </a:solidFill>
              </a:rPr>
              <a:t>, </a:t>
            </a:r>
            <a:r>
              <a:rPr lang="sk-SK" b="1" dirty="0" smtClean="0">
                <a:solidFill>
                  <a:srgbClr val="800080"/>
                </a:solidFill>
              </a:rPr>
              <a:t>šikanovanie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traumatizujúce zážitky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nevyliečiteľná choroba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>
                <a:solidFill>
                  <a:srgbClr val="800080"/>
                </a:solidFill>
              </a:rPr>
              <a:t>s</a:t>
            </a:r>
            <a:r>
              <a:rPr lang="sk-SK" b="1" dirty="0" smtClean="0">
                <a:solidFill>
                  <a:srgbClr val="800080"/>
                </a:solidFill>
              </a:rPr>
              <a:t>vadba, rozvod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sk-SK" b="1" dirty="0" smtClean="0">
                <a:solidFill>
                  <a:srgbClr val="800080"/>
                </a:solidFill>
              </a:rPr>
              <a:t>smrť </a:t>
            </a:r>
            <a:r>
              <a:rPr lang="sk-SK" b="1" dirty="0">
                <a:solidFill>
                  <a:srgbClr val="800080"/>
                </a:solidFill>
              </a:rPr>
              <a:t>blízkeho človeka ...</a:t>
            </a:r>
          </a:p>
        </p:txBody>
      </p:sp>
      <p:pic>
        <p:nvPicPr>
          <p:cNvPr id="5" name="Picture 4" descr="AMOBST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2"/>
            <a:ext cx="272256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0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114550" y="205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149506" name="Picture 2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t="3619" r="6772" b="6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28600" y="228600"/>
            <a:ext cx="25146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 e ž n á    záťaž</a:t>
            </a:r>
            <a:endParaRPr lang="en-US" sz="16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rgbClr val="0000FF"/>
                </a:solidFill>
                <a:latin typeface="Arial" charset="0"/>
                <a:cs typeface="Arial" charset="0"/>
              </a:rPr>
              <a:t>rutinná,námaha  </a:t>
            </a:r>
            <a:r>
              <a:rPr lang="sk-SK" sz="1400" b="1">
                <a:solidFill>
                  <a:srgbClr val="0000FF"/>
                </a:solidFill>
                <a:latin typeface="Arial" charset="0"/>
              </a:rPr>
              <a:t>v </a:t>
            </a:r>
            <a:r>
              <a:rPr lang="en-US" sz="1400" b="1">
                <a:solidFill>
                  <a:srgbClr val="0000FF"/>
                </a:solidFill>
                <a:latin typeface="Arial" charset="0"/>
                <a:cs typeface="Arial" charset="0"/>
              </a:rPr>
              <a:t>priebehu dňa, plnenie bežných úloh bez nadmernej </a:t>
            </a:r>
            <a:r>
              <a:rPr lang="sk-SK" sz="1400" b="1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záťaže</a:t>
            </a:r>
            <a:r>
              <a:rPr lang="en-US" sz="1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362200" y="1295400"/>
            <a:ext cx="259080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z v ý š e n á    záťaž</a:t>
            </a:r>
            <a:r>
              <a:rPr lang="en-US" sz="1400" b="1">
                <a:solidFill>
                  <a:srgbClr val="990099"/>
                </a:solidFill>
                <a:latin typeface="Arial" charset="0"/>
                <a:cs typeface="Times New Roman" pitchFamily="18" charset="0"/>
              </a:rPr>
              <a:t>  </a:t>
            </a:r>
            <a:endParaRPr lang="sk-SK" sz="1400" b="1">
              <a:solidFill>
                <a:srgbClr val="990099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sk-SK" sz="1400" b="1">
                <a:latin typeface="Arial" charset="0"/>
              </a:rPr>
              <a:t>varovná fáza</a:t>
            </a:r>
            <a:endParaRPr lang="en-US" sz="14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k-SK" sz="1400" b="1">
                <a:solidFill>
                  <a:schemeClr val="tx2"/>
                </a:solidFill>
                <a:latin typeface="Arial" charset="0"/>
              </a:rPr>
              <a:t>je prítomný</a:t>
            </a:r>
            <a:r>
              <a:rPr lang="en-US" sz="1400" b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stresový fakto</a:t>
            </a:r>
            <a:r>
              <a:rPr lang="sk-SK" sz="1400" b="1">
                <a:solidFill>
                  <a:schemeClr val="tx2"/>
                </a:solidFill>
                <a:latin typeface="Arial" charset="0"/>
              </a:rPr>
              <a:t>r,</a:t>
            </a:r>
            <a:r>
              <a:rPr lang="en-US" sz="1400" b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  objavia </a:t>
            </a:r>
            <a:r>
              <a:rPr lang="sk-SK" sz="1400" b="1">
                <a:solidFill>
                  <a:schemeClr val="tx2"/>
                </a:solidFill>
                <a:latin typeface="Arial" charset="0"/>
              </a:rPr>
              <a:t>sa </a:t>
            </a:r>
            <a:r>
              <a:rPr lang="en-US" sz="1400" b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telesné reakcie, ktoré sú, výzvou na obozretnosť. </a:t>
            </a:r>
            <a:r>
              <a:rPr lang="sk-SK" sz="1400" b="1">
                <a:solidFill>
                  <a:schemeClr val="tx2"/>
                </a:solidFill>
                <a:latin typeface="Arial" charset="0"/>
              </a:rPr>
              <a:t>N</a:t>
            </a:r>
            <a:r>
              <a:rPr lang="en-US" sz="1400" b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astolený problém </a:t>
            </a:r>
            <a:r>
              <a:rPr lang="sk-SK" sz="1400" b="1">
                <a:solidFill>
                  <a:schemeClr val="tx2"/>
                </a:solidFill>
                <a:latin typeface="Arial" charset="0"/>
              </a:rPr>
              <a:t>riešiťs</a:t>
            </a:r>
            <a:r>
              <a:rPr lang="en-US" sz="1400" b="1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 uvážením</a:t>
            </a:r>
            <a:r>
              <a:rPr lang="en-US" sz="1400" b="1">
                <a:solidFill>
                  <a:srgbClr val="8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k-SK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Netreba sa báť požiadať o pomoc!</a:t>
            </a:r>
            <a:r>
              <a:rPr lang="en-US" sz="11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800600" y="3505200"/>
            <a:ext cx="22860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 r a n i č n á   záťa</a:t>
            </a:r>
            <a:r>
              <a:rPr lang="sk-SK" sz="16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ž</a:t>
            </a:r>
            <a:endParaRPr lang="en-US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  <a:cs typeface="Times New Roman" pitchFamily="18" charset="0"/>
              </a:rPr>
              <a:t>odolávacia fáza</a:t>
            </a:r>
            <a:endParaRPr lang="en-US" sz="1400"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k-SK" sz="1400" b="1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stres prekročí varovnú fázu, problém, rieši sám a nazvláda </a:t>
            </a:r>
            <a:r>
              <a:rPr lang="sk-SK" sz="1400" b="1">
                <a:solidFill>
                  <a:srgbClr val="008000"/>
                </a:solidFill>
                <a:latin typeface="Arial" charset="0"/>
              </a:rPr>
              <a:t>ho</a:t>
            </a:r>
            <a:r>
              <a:rPr lang="sk-SK" sz="1400" b="1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.Sstráca </a:t>
            </a:r>
            <a:r>
              <a:rPr lang="sk-SK" sz="1400" b="1">
                <a:solidFill>
                  <a:srgbClr val="008000"/>
                </a:solidFill>
                <a:latin typeface="Arial" charset="0"/>
              </a:rPr>
              <a:t>sa </a:t>
            </a:r>
            <a:r>
              <a:rPr lang="sk-SK" sz="1400" b="1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príliš veľa energie, znížuje sa produktivita práce, nastupuje pocit frustrácie. </a:t>
            </a:r>
            <a:r>
              <a:rPr lang="sk-SK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Netreba sa báť požiadať o pomoc !</a:t>
            </a:r>
            <a:r>
              <a:rPr lang="en-US" sz="1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6324600" y="304800"/>
            <a:ext cx="24384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E x t r é m n á   záťaž</a:t>
            </a:r>
            <a:endParaRPr lang="en-US" sz="1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Arial" charset="0"/>
                <a:cs typeface="Times New Roman" pitchFamily="18" charset="0"/>
              </a:rPr>
              <a:t>vyčerpávajúca fáza</a:t>
            </a:r>
            <a:endParaRPr lang="en-US" sz="1400"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k-SK" sz="14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životná pohroma, náhla smrť blízkeho. Prejavuje sa únavou, úzkosťou a depresiou. </a:t>
            </a:r>
            <a:r>
              <a:rPr lang="sk-SK" sz="1400" b="1">
                <a:solidFill>
                  <a:srgbClr val="800080"/>
                </a:solidFill>
                <a:latin typeface="Arial" charset="0"/>
              </a:rPr>
              <a:t>S</a:t>
            </a:r>
            <a:r>
              <a:rPr lang="sk-SK" sz="1400" b="1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prevádzaná je  nervozitou, podráždenosťou, napätím a zlosťou. </a:t>
            </a:r>
            <a:endParaRPr lang="sk-SK" sz="1400" b="1">
              <a:solidFill>
                <a:srgbClr val="80008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sk-SK" sz="14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Treba požiadať o pomoc lekára, psychológa, rodinu... !</a:t>
            </a:r>
            <a:r>
              <a:rPr lang="en-US" sz="1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3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109788" y="101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109788" y="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90117" name="Picture 5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" b="38361"/>
          <a:stretch>
            <a:fillRect/>
          </a:stretch>
        </p:blipFill>
        <p:spPr bwMode="auto">
          <a:xfrm>
            <a:off x="0" y="-2540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48615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90119" name="Picture 7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62794" r="51308" b="22781"/>
          <a:stretch>
            <a:fillRect/>
          </a:stretch>
        </p:blipFill>
        <p:spPr bwMode="auto">
          <a:xfrm>
            <a:off x="723900" y="1295400"/>
            <a:ext cx="21717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3486150" y="3052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90121" name="Picture 9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80907" r="51308" b="3612"/>
          <a:stretch>
            <a:fillRect/>
          </a:stretch>
        </p:blipFill>
        <p:spPr bwMode="auto">
          <a:xfrm>
            <a:off x="2590800" y="2133600"/>
            <a:ext cx="21717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486150" y="3062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90123" name="Picture 11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9" t="62836" r="4909" b="22021"/>
          <a:stretch>
            <a:fillRect/>
          </a:stretch>
        </p:blipFill>
        <p:spPr bwMode="auto">
          <a:xfrm>
            <a:off x="4572000" y="1219200"/>
            <a:ext cx="21717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48615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pic>
        <p:nvPicPr>
          <p:cNvPr id="90125" name="Picture 1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9" t="80482" r="4909" b="4323"/>
          <a:stretch>
            <a:fillRect/>
          </a:stretch>
        </p:blipFill>
        <p:spPr bwMode="auto">
          <a:xfrm>
            <a:off x="6172200" y="2133600"/>
            <a:ext cx="21717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2051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2051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205163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3257550" y="2481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32051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8229600" cy="669925"/>
          </a:xfrm>
        </p:spPr>
        <p:txBody>
          <a:bodyPr/>
          <a:lstStyle/>
          <a:p>
            <a:r>
              <a:rPr lang="sk-SK"/>
              <a:t> </a:t>
            </a:r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3291408" y="260648"/>
            <a:ext cx="49530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-22860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bolesť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sucho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v 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ústach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hrča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v 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krku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sčervenanie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zblednutie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chvenie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viečok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tiky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záškuby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nejasné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videnie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pocit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závrate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únava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poruchy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spánku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tremor –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vnútorné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chvenie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necitlivosť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určitých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častí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tela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ťažkosti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s 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nádychom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trasenie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kolien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nevoľnosť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od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žalúdka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pocit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tlaku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hrudi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potenie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hnačka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alebo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zápcha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diuréza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nutkanie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močenie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plynatosť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v 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črevách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nechutenstvo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prejedanie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bolesti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chrbtice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zmeny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v 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menštruačnom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cykle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exantémy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(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vyrážky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stres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oslabuje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imunitný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systém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sz="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bušenie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srdca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arytmia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srdca</a:t>
            </a:r>
            <a:endParaRPr lang="en-US" sz="900" dirty="0">
              <a:solidFill>
                <a:schemeClr val="accent1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685800" algn="l"/>
              </a:tabLst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450850" y="1992313"/>
            <a:ext cx="32750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Fyzické</a:t>
            </a:r>
          </a:p>
          <a:p>
            <a:r>
              <a:rPr lang="sk-SK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príznaky </a:t>
            </a:r>
          </a:p>
          <a:p>
            <a:r>
              <a:rPr lang="sk-SK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stresu</a:t>
            </a:r>
          </a:p>
        </p:txBody>
      </p:sp>
    </p:spTree>
    <p:extLst>
      <p:ext uri="{BB962C8B-B14F-4D97-AF65-F5344CB8AC3E}">
        <p14:creationId xmlns:p14="http://schemas.microsoft.com/office/powerpoint/2010/main" val="26737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2051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205163" y="2462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286000" y="1828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205163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257550" y="2481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32051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41350"/>
            <a:ext cx="8229600" cy="669925"/>
          </a:xfrm>
        </p:spPr>
        <p:txBody>
          <a:bodyPr/>
          <a:lstStyle/>
          <a:p>
            <a:r>
              <a:rPr lang="sk-SK"/>
              <a:t> 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323528" y="2182813"/>
            <a:ext cx="26642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sk-SK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psychické</a:t>
            </a:r>
            <a:endParaRPr lang="sk-SK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r>
              <a:rPr lang="sk-SK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príznaky </a:t>
            </a:r>
          </a:p>
          <a:p>
            <a:r>
              <a:rPr lang="sk-SK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stresu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2057400" y="0"/>
            <a:ext cx="8991600" cy="70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829" tIns="899829" rIns="899829" bIns="899829">
            <a:spAutoFit/>
          </a:bodyPr>
          <a:lstStyle/>
          <a:p>
            <a:pPr indent="-22860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podráždenosť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–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iritabilita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,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reaguje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plačlivo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alebo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výbušne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poruchy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spánku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prerušený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spánok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,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desivé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sny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pocit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únavy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už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z 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rána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porucha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koncentrácie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chvíľkové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záchvaty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strachu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a 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úzkosti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pocit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osamelosti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,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pocit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nepochopenia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pocit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zbytočnosti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nepotrebnosti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nižšia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výkonnosť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,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znížená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kvalita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práce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prenasledujúce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myšlienky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pocity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nedostatku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energie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zvýšená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konfliktnosť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,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menšia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trpezlivosť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výčitky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svedomia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zvýšená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kritika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voči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okoliu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(s 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ničím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nie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je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</a:p>
          <a:p>
            <a:pPr indent="-228600" eaLnBrk="0" hangingPunct="0">
              <a:tabLst>
                <a:tab pos="187325" algn="l"/>
              </a:tabLst>
            </a:pPr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  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spokojný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,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dochádza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k 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určitej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izolácii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samota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pocit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smútku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–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subdepresívne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nálady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nerozhodnosť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Arial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zvýšená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konzumácia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alkoholu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  <a:cs typeface="Times New Roman" pitchFamily="18" charset="0"/>
            </a:endParaRPr>
          </a:p>
          <a:p>
            <a:pPr indent="-228600" eaLnBrk="0" hangingPunct="0">
              <a:tabLst>
                <a:tab pos="187325" algn="l"/>
              </a:tabLst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zvýšená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konzumácia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cigariet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liekov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0" y="778827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000">
                <a:latin typeface="Arial" charset="0"/>
                <a:cs typeface="Times New Roman" pitchFamily="18" charset="0"/>
              </a:rPr>
              <a:t/>
            </a:r>
            <a:br>
              <a:rPr lang="sk-SK" sz="2000">
                <a:latin typeface="Arial" charset="0"/>
                <a:cs typeface="Times New Roman" pitchFamily="18" charset="0"/>
              </a:rPr>
            </a:br>
            <a:endParaRPr lang="sk-SK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663"/>
            <a:ext cx="8148638" cy="831850"/>
          </a:xfrm>
        </p:spPr>
        <p:txBody>
          <a:bodyPr>
            <a:normAutofit fontScale="90000"/>
          </a:bodyPr>
          <a:lstStyle/>
          <a:p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Ochorenia následkom dlhodobého, nezvládnutého a veľkého stresu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oslabenie imunity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infarkt myokardu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choroby srdca a ciev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žalúdočné vredy, vredy na </a:t>
            </a:r>
            <a:r>
              <a:rPr lang="sk-SK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dvanástorníku</a:t>
            </a:r>
            <a:endParaRPr lang="sk-SK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cukrovka, obezita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nádorové ochorenia, rakovina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choroby obličiek, žlčníka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choroby chrbtice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zvýšená úrazovosť.....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hysterické záchvaty, neuróza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psychické poruchy a ochorenia, depresie ....</a:t>
            </a:r>
          </a:p>
          <a:p>
            <a:pPr>
              <a:lnSpc>
                <a:spcPct val="90000"/>
              </a:lnSpc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samovražedné sklony......</a:t>
            </a:r>
          </a:p>
        </p:txBody>
      </p:sp>
    </p:spTree>
    <p:extLst>
      <p:ext uri="{BB962C8B-B14F-4D97-AF65-F5344CB8AC3E}">
        <p14:creationId xmlns:p14="http://schemas.microsoft.com/office/powerpoint/2010/main" val="4521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</TotalTime>
  <Words>529</Words>
  <Application>Microsoft Office PowerPoint</Application>
  <PresentationFormat>Prezentácia na obrazovke (4:3)</PresentationFormat>
  <Paragraphs>220</Paragraphs>
  <Slides>21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Luxusný</vt:lpstr>
      <vt:lpstr>Zvládni svoj  stres</vt:lpstr>
      <vt:lpstr>S T R E S</vt:lpstr>
      <vt:lpstr>Prezentácia programu PowerPoint</vt:lpstr>
      <vt:lpstr>Prezentácia programu PowerPoint</vt:lpstr>
      <vt:lpstr>Prezentácia programu PowerPoint</vt:lpstr>
      <vt:lpstr>Prezentácia programu PowerPoint</vt:lpstr>
      <vt:lpstr> </vt:lpstr>
      <vt:lpstr> </vt:lpstr>
      <vt:lpstr>Ochorenia následkom dlhodobého, nezvládnutého a veľkého stresu</vt:lpstr>
      <vt:lpstr>Zvládať stres znamená :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Zvládni svoj  stres</dc:title>
  <dc:creator>User</dc:creator>
  <cp:lastModifiedBy>User</cp:lastModifiedBy>
  <cp:revision>16</cp:revision>
  <cp:lastPrinted>2012-10-02T13:54:48Z</cp:lastPrinted>
  <dcterms:created xsi:type="dcterms:W3CDTF">2012-10-02T12:34:14Z</dcterms:created>
  <dcterms:modified xsi:type="dcterms:W3CDTF">2019-11-06T13:34:35Z</dcterms:modified>
</cp:coreProperties>
</file>