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2" r:id="rId7"/>
    <p:sldId id="265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1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225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41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97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225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2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191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275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558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954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011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29C5-91D8-4619-B14F-F3FCCF2E2BD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671A-9070-4AF6-990B-C969CC6F59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687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zbb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ýsledok vyhľadávania obrázkov pre dopyt vyzvi srdce k pohy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45823"/>
            <a:ext cx="557579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63284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sk-SK" sz="7400" b="1" dirty="0" smtClean="0">
                <a:solidFill>
                  <a:schemeClr val="tx2">
                    <a:lumMod val="75000"/>
                  </a:schemeClr>
                </a:solidFill>
              </a:rPr>
              <a:t>Vyzvi srdce k pohybu</a:t>
            </a:r>
            <a:r>
              <a:rPr lang="sk-SK" sz="6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k-SK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sz="2100" b="1" dirty="0" smtClean="0">
                <a:solidFill>
                  <a:schemeClr val="tx2">
                    <a:lumMod val="75000"/>
                  </a:schemeClr>
                </a:solidFill>
              </a:rPr>
              <a:t>Celoslovenská kampaň</a:t>
            </a:r>
            <a:r>
              <a:rPr lang="sk-SK" sz="2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sk-SK" sz="2100" b="1" dirty="0" smtClean="0">
                <a:solidFill>
                  <a:schemeClr val="tx2">
                    <a:lumMod val="75000"/>
                  </a:schemeClr>
                </a:solidFill>
              </a:rPr>
              <a:t>na zvýšenie pohybovej  aktivity dospelej populácie</a:t>
            </a:r>
            <a:r>
              <a:rPr lang="sk-SK" sz="31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k-SK" sz="31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sz="3100" b="1" dirty="0">
                <a:solidFill>
                  <a:schemeClr val="tx2">
                    <a:lumMod val="75000"/>
                  </a:schemeClr>
                </a:solidFill>
              </a:rPr>
              <a:t>20.3. - 11.6. </a:t>
            </a:r>
            <a:r>
              <a:rPr lang="sk-SK" sz="3100" b="1" dirty="0" smtClean="0">
                <a:solidFill>
                  <a:schemeClr val="tx2">
                    <a:lumMod val="75000"/>
                  </a:schemeClr>
                </a:solidFill>
              </a:rPr>
              <a:t>2017</a:t>
            </a:r>
            <a:endParaRPr lang="sk-SK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827584" y="5157192"/>
            <a:ext cx="6400800" cy="841648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1600" b="1" dirty="0" err="1" smtClean="0">
                <a:solidFill>
                  <a:schemeClr val="tx2">
                    <a:lumMod val="75000"/>
                  </a:schemeClr>
                </a:solidFill>
              </a:rPr>
              <a:t>Mederiová</a:t>
            </a:r>
            <a:r>
              <a:rPr lang="sk-SK" sz="1600" b="1" dirty="0" smtClean="0">
                <a:solidFill>
                  <a:schemeClr val="tx2">
                    <a:lumMod val="75000"/>
                  </a:schemeClr>
                </a:solidFill>
              </a:rPr>
              <a:t> Terézia</a:t>
            </a:r>
          </a:p>
          <a:p>
            <a:pPr algn="l"/>
            <a:r>
              <a:rPr lang="sk-SK" sz="1500" dirty="0" smtClean="0">
                <a:solidFill>
                  <a:schemeClr val="tx2">
                    <a:lumMod val="75000"/>
                  </a:schemeClr>
                </a:solidFill>
              </a:rPr>
              <a:t>Oddelenie výchovy k zdraviu</a:t>
            </a:r>
          </a:p>
          <a:p>
            <a:pPr algn="l"/>
            <a:r>
              <a:rPr lang="sk-SK" sz="1500" dirty="0" smtClean="0">
                <a:solidFill>
                  <a:schemeClr val="tx2">
                    <a:lumMod val="75000"/>
                  </a:schemeClr>
                </a:solidFill>
              </a:rPr>
              <a:t>Regionálny úrad verejného zdravotníctva</a:t>
            </a:r>
            <a:endParaRPr lang="sk-SK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5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ok vyhľadávania obrázkov pre dopyt vyzvi srdce k pohy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775364" cy="464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5013176"/>
            <a:ext cx="7848872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Ďakujem za pozornosť</a:t>
            </a:r>
            <a:endParaRPr lang="sk-SK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701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Obrázo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93" b="25304"/>
          <a:stretch>
            <a:fillRect/>
          </a:stretch>
        </p:blipFill>
        <p:spPr bwMode="auto">
          <a:xfrm>
            <a:off x="4283968" y="457200"/>
            <a:ext cx="4380375" cy="393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95124" y="1047219"/>
            <a:ext cx="627322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Vyzvi srdce k pohybu</a:t>
            </a:r>
            <a:endParaRPr kumimoji="0" lang="sk-SK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Kampaň je pod záštitou Hlavného hygienika SR </a:t>
            </a:r>
            <a:endParaRPr kumimoji="0" lang="sk-SK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a SEVS </a:t>
            </a:r>
            <a:endParaRPr kumimoji="0" lang="sk-SK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(slovenská epidemiologická a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vakcinologická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spoločnosť)</a:t>
            </a:r>
            <a:endParaRPr kumimoji="0" lang="sk-SK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125209" y="386104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800" b="1" dirty="0">
                <a:solidFill>
                  <a:srgbClr val="002060"/>
                </a:solidFill>
              </a:rPr>
              <a:t>Súťaž </a:t>
            </a:r>
            <a:r>
              <a:rPr lang="sk-SK" sz="4800" b="1" dirty="0" smtClean="0">
                <a:solidFill>
                  <a:srgbClr val="002060"/>
                </a:solidFill>
              </a:rPr>
              <a:t>organizujú</a:t>
            </a:r>
          </a:p>
          <a:p>
            <a:pPr algn="ctr"/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>
                <a:solidFill>
                  <a:srgbClr val="002060"/>
                </a:solidFill>
              </a:rPr>
              <a:t>RÚVZ v </a:t>
            </a:r>
            <a:r>
              <a:rPr lang="sk-SK" sz="2400" b="1" dirty="0" smtClean="0">
                <a:solidFill>
                  <a:srgbClr val="002060"/>
                </a:solidFill>
              </a:rPr>
              <a:t>SR</a:t>
            </a:r>
          </a:p>
          <a:p>
            <a:pPr algn="ctr"/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>
                <a:solidFill>
                  <a:srgbClr val="002060"/>
                </a:solidFill>
              </a:rPr>
              <a:t>pod gesciou </a:t>
            </a:r>
            <a:endParaRPr lang="sk-SK" sz="2400" dirty="0">
              <a:solidFill>
                <a:srgbClr val="002060"/>
              </a:solidFill>
            </a:endParaRPr>
          </a:p>
          <a:p>
            <a:pPr algn="ctr"/>
            <a:r>
              <a:rPr lang="sk-SK" sz="2400" b="1" dirty="0">
                <a:solidFill>
                  <a:srgbClr val="002060"/>
                </a:solidFill>
              </a:rPr>
              <a:t>RÚVZ Banská Bystrica </a:t>
            </a:r>
            <a:endParaRPr lang="sk-SK" sz="2400" dirty="0">
              <a:solidFill>
                <a:srgbClr val="002060"/>
              </a:solidFill>
            </a:endParaRPr>
          </a:p>
          <a:p>
            <a:pPr algn="ctr"/>
            <a:r>
              <a:rPr lang="sk-SK" sz="2400" b="1" dirty="0">
                <a:solidFill>
                  <a:srgbClr val="002060"/>
                </a:solidFill>
              </a:rPr>
              <a:t>v rámci programu CINDI</a:t>
            </a:r>
            <a:endParaRPr lang="sk-SK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20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PREKONAJTE POHODLNOSŤ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VYHRÁTE ZDRAVIE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b="1" dirty="0" smtClean="0">
                <a:solidFill>
                  <a:srgbClr val="0070C0"/>
                </a:solidFill>
              </a:rPr>
              <a:t>Vo </a:t>
            </a:r>
            <a:r>
              <a:rPr lang="sk-SK" b="1" dirty="0">
                <a:solidFill>
                  <a:srgbClr val="0070C0"/>
                </a:solidFill>
              </a:rPr>
              <a:t>svojom voľnom čase </a:t>
            </a:r>
          </a:p>
          <a:p>
            <a:pPr marL="0" indent="0" algn="ctr">
              <a:buNone/>
            </a:pPr>
            <a:r>
              <a:rPr lang="sk-SK" b="1" dirty="0">
                <a:solidFill>
                  <a:srgbClr val="0070C0"/>
                </a:solidFill>
              </a:rPr>
              <a:t>Vykonávajte pohybové činnosti</a:t>
            </a:r>
          </a:p>
          <a:p>
            <a:pPr marL="0" indent="0" algn="ctr">
              <a:buNone/>
            </a:pPr>
            <a:r>
              <a:rPr lang="sk-SK" b="1" dirty="0">
                <a:solidFill>
                  <a:srgbClr val="0070C0"/>
                </a:solidFill>
              </a:rPr>
              <a:t>minimálne počas 4 týždňov za sebou </a:t>
            </a:r>
          </a:p>
          <a:p>
            <a:pPr marL="0" indent="0" algn="ctr">
              <a:buNone/>
            </a:pPr>
            <a:r>
              <a:rPr lang="sk-SK" b="1" dirty="0">
                <a:solidFill>
                  <a:schemeClr val="tx2">
                    <a:lumMod val="75000"/>
                  </a:schemeClr>
                </a:solidFill>
              </a:rPr>
              <a:t>20.3. - 11.6. </a:t>
            </a:r>
            <a:r>
              <a:rPr lang="sk-SK" b="1">
                <a:solidFill>
                  <a:schemeClr val="tx2">
                    <a:lumMod val="75000"/>
                  </a:schemeClr>
                </a:solidFill>
              </a:rPr>
              <a:t>2017</a:t>
            </a:r>
            <a:endParaRPr lang="sk-SK" dirty="0"/>
          </a:p>
          <a:p>
            <a:pPr marL="0" indent="0" algn="ctr">
              <a:buNone/>
            </a:pPr>
            <a:r>
              <a:rPr lang="sk-SK" sz="3000" dirty="0" smtClean="0">
                <a:solidFill>
                  <a:srgbClr val="C00000"/>
                </a:solidFill>
              </a:rPr>
              <a:t> </a:t>
            </a:r>
            <a:r>
              <a:rPr lang="sk-SK" sz="3000" b="1" dirty="0" smtClean="0">
                <a:solidFill>
                  <a:srgbClr val="C00000"/>
                </a:solidFill>
              </a:rPr>
              <a:t>KAŽDÝ TÝŽDEŇ </a:t>
            </a:r>
          </a:p>
          <a:p>
            <a:pPr marL="0" indent="0" algn="ctr">
              <a:buNone/>
            </a:pPr>
            <a:r>
              <a:rPr lang="sk-SK" sz="3000" b="1" dirty="0" smtClean="0">
                <a:solidFill>
                  <a:srgbClr val="C00000"/>
                </a:solidFill>
              </a:rPr>
              <a:t>VYKONÁVAJTE POHYBOVÚ AKTIVITU </a:t>
            </a:r>
          </a:p>
          <a:p>
            <a:pPr marL="0" indent="0" algn="ctr">
              <a:buNone/>
            </a:pPr>
            <a:r>
              <a:rPr lang="sk-SK" b="1" dirty="0" smtClean="0">
                <a:solidFill>
                  <a:srgbClr val="C00000"/>
                </a:solidFill>
              </a:rPr>
              <a:t>najmenej </a:t>
            </a:r>
            <a:r>
              <a:rPr lang="sk-SK" b="1" dirty="0">
                <a:solidFill>
                  <a:srgbClr val="C00000"/>
                </a:solidFill>
              </a:rPr>
              <a:t>210 minút</a:t>
            </a:r>
          </a:p>
          <a:p>
            <a:pPr marL="0" indent="0" algn="ctr">
              <a:buNone/>
            </a:pPr>
            <a:r>
              <a:rPr lang="sk-SK" b="1" dirty="0">
                <a:solidFill>
                  <a:srgbClr val="C00000"/>
                </a:solidFill>
              </a:rPr>
              <a:t>aspoň v 4 </a:t>
            </a:r>
            <a:r>
              <a:rPr lang="sk-SK" b="1" dirty="0" smtClean="0">
                <a:solidFill>
                  <a:srgbClr val="C00000"/>
                </a:solidFill>
              </a:rPr>
              <a:t>dňoch</a:t>
            </a:r>
            <a:endParaRPr lang="sk-SK" b="1" dirty="0">
              <a:solidFill>
                <a:srgbClr val="C00000"/>
              </a:solidFill>
            </a:endParaRP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946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sk-SK" b="1" cap="all" dirty="0" smtClean="0">
                <a:solidFill>
                  <a:srgbClr val="C00000"/>
                </a:solidFill>
                <a:effectLst>
                  <a:reflection blurRad="12700" stA="28000" endPos="45000" dist="1003" dir="5400000" sy="-100000" algn="bl"/>
                </a:effectLst>
              </a:rPr>
              <a:t>Ú č a s t n í c k y    l i s t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 VYZDVIHNITE</a:t>
            </a:r>
            <a:r>
              <a:rPr lang="sk-SK" b="1" dirty="0" smtClean="0"/>
              <a:t> </a:t>
            </a:r>
            <a:endParaRPr lang="sk-SK" dirty="0"/>
          </a:p>
          <a:p>
            <a:r>
              <a:rPr lang="sk-SK" sz="3100" b="1" dirty="0">
                <a:solidFill>
                  <a:srgbClr val="002060"/>
                </a:solidFill>
              </a:rPr>
              <a:t>na RÚVZ v Spišskej Novej </a:t>
            </a:r>
            <a:r>
              <a:rPr lang="sk-SK" sz="3100" b="1" dirty="0" smtClean="0">
                <a:solidFill>
                  <a:srgbClr val="002060"/>
                </a:solidFill>
              </a:rPr>
              <a:t>Vsi na </a:t>
            </a:r>
            <a:r>
              <a:rPr lang="sk-SK" sz="3100" b="1" dirty="0">
                <a:solidFill>
                  <a:srgbClr val="002060"/>
                </a:solidFill>
              </a:rPr>
              <a:t>oddelení Výchovy k </a:t>
            </a:r>
            <a:r>
              <a:rPr lang="sk-SK" sz="3100" b="1" dirty="0" smtClean="0">
                <a:solidFill>
                  <a:srgbClr val="002060"/>
                </a:solidFill>
              </a:rPr>
              <a:t>zdraviu</a:t>
            </a:r>
            <a:endParaRPr lang="sk-SK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 VYPLŇTE</a:t>
            </a:r>
            <a:endParaRPr lang="sk-SK" dirty="0">
              <a:solidFill>
                <a:srgbClr val="C00000"/>
              </a:solidFill>
            </a:endParaRPr>
          </a:p>
          <a:p>
            <a:r>
              <a:rPr lang="sk-SK" b="1" dirty="0"/>
              <a:t> </a:t>
            </a:r>
            <a:r>
              <a:rPr lang="sk-SK" b="1" dirty="0">
                <a:solidFill>
                  <a:srgbClr val="002060"/>
                </a:solidFill>
              </a:rPr>
              <a:t>dôsledne všetky osobné údaje a </a:t>
            </a:r>
            <a:r>
              <a:rPr lang="sk-SK" b="1" dirty="0" smtClean="0">
                <a:solidFill>
                  <a:srgbClr val="002060"/>
                </a:solidFill>
              </a:rPr>
              <a:t>prehlásenie</a:t>
            </a:r>
            <a:endParaRPr lang="sk-SK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 NEZABUDNITE </a:t>
            </a:r>
            <a:endParaRPr lang="sk-SK" dirty="0">
              <a:solidFill>
                <a:srgbClr val="C00000"/>
              </a:solidFill>
            </a:endParaRPr>
          </a:p>
          <a:p>
            <a:r>
              <a:rPr lang="sk-SK" b="1" dirty="0">
                <a:solidFill>
                  <a:srgbClr val="002060"/>
                </a:solidFill>
              </a:rPr>
              <a:t>na osobné údaje svedka a </a:t>
            </a:r>
            <a:r>
              <a:rPr lang="sk-SK" b="1" dirty="0" smtClean="0">
                <a:solidFill>
                  <a:srgbClr val="002060"/>
                </a:solidFill>
              </a:rPr>
              <a:t>podpisy</a:t>
            </a:r>
            <a:endParaRPr lang="sk-SK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 NA DRUHEJ STRANE ÚČASTNÍCKEHO LISTU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</a:rPr>
              <a:t>    je váš tréningový denník</a:t>
            </a:r>
            <a:endParaRPr lang="sk-SK" dirty="0" smtClean="0">
              <a:solidFill>
                <a:srgbClr val="C00000"/>
              </a:solidFill>
            </a:endParaRPr>
          </a:p>
          <a:p>
            <a:r>
              <a:rPr lang="sk-SK" b="1" dirty="0" smtClean="0">
                <a:solidFill>
                  <a:srgbClr val="002060"/>
                </a:solidFill>
              </a:rPr>
              <a:t>Každému </a:t>
            </a:r>
            <a:r>
              <a:rPr lang="sk-SK" b="1" dirty="0">
                <a:solidFill>
                  <a:srgbClr val="002060"/>
                </a:solidFill>
              </a:rPr>
              <a:t>dňu zodpovedá jeden stĺpec tabuľky</a:t>
            </a:r>
            <a:endParaRPr lang="sk-SK" dirty="0">
              <a:solidFill>
                <a:srgbClr val="00206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59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5923735"/>
            <a:ext cx="3219450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014538"/>
            <a:ext cx="6858000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28600"/>
            <a:ext cx="6858000" cy="146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2"/>
          <a:stretch>
            <a:fillRect/>
          </a:stretch>
        </p:blipFill>
        <p:spPr bwMode="auto">
          <a:xfrm>
            <a:off x="1026895" y="3981450"/>
            <a:ext cx="68580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99592" y="1628800"/>
            <a:ext cx="6858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PREHLÁSENIE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3752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488832" cy="11430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>
                <a:solidFill>
                  <a:srgbClr val="002060"/>
                </a:solidFill>
              </a:rPr>
              <a:t>POČAS ÚČASTI V PROGRAME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2908920"/>
          </a:xfrm>
        </p:spPr>
        <p:txBody>
          <a:bodyPr/>
          <a:lstStyle/>
          <a:p>
            <a:r>
              <a:rPr lang="sk-SK" b="1" dirty="0" smtClean="0"/>
              <a:t>vpíšte </a:t>
            </a:r>
            <a:r>
              <a:rPr lang="sk-SK" b="1" dirty="0"/>
              <a:t>denne do riadku, kde je uvedená Vaša pohybová činnosť, počet minút, ktoré ste jej </a:t>
            </a:r>
            <a:r>
              <a:rPr lang="sk-SK" b="1" dirty="0" smtClean="0"/>
              <a:t>venovali</a:t>
            </a:r>
            <a:endParaRPr lang="sk-SK" dirty="0"/>
          </a:p>
          <a:p>
            <a:r>
              <a:rPr lang="sk-SK" b="1" dirty="0">
                <a:solidFill>
                  <a:srgbClr val="C00000"/>
                </a:solidFill>
              </a:rPr>
              <a:t>Koncom každého týždňa </a:t>
            </a:r>
            <a:r>
              <a:rPr lang="sk-SK" b="1" dirty="0" smtClean="0"/>
              <a:t>zapíšte </a:t>
            </a:r>
            <a:r>
              <a:rPr lang="sk-SK" b="1" dirty="0"/>
              <a:t>do spodného riadku svoju </a:t>
            </a:r>
            <a:r>
              <a:rPr lang="sk-SK" b="1" dirty="0" smtClean="0"/>
              <a:t>aktuálnu  hmotnosť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42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184576" cy="648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752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C00000"/>
                </a:solidFill>
              </a:rPr>
              <a:t>VYSVETLIVKY K VYPISOVANIU TABUĽKY </a:t>
            </a:r>
            <a:endParaRPr lang="sk-SK" sz="3600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sk-SK" b="1" cap="all" dirty="0" smtClean="0">
                <a:solidFill>
                  <a:srgbClr val="002060"/>
                </a:solidFill>
              </a:rPr>
              <a:t>Chôdza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>
                <a:solidFill>
                  <a:srgbClr val="002060"/>
                </a:solidFill>
              </a:rPr>
              <a:t>- zahrňuje pomalšiu aj rýchlu chôdzu, vychádzky, pešiu turistiku. </a:t>
            </a:r>
            <a:r>
              <a:rPr lang="sk-SK" b="1" dirty="0">
                <a:solidFill>
                  <a:srgbClr val="002060"/>
                </a:solidFill>
              </a:rPr>
              <a:t>KORČUĽOVANIE</a:t>
            </a:r>
            <a:r>
              <a:rPr lang="sk-SK" dirty="0">
                <a:solidFill>
                  <a:srgbClr val="002060"/>
                </a:solidFill>
              </a:rPr>
              <a:t> - na ľade, na kolieskových korčuliach.</a:t>
            </a:r>
          </a:p>
          <a:p>
            <a:r>
              <a:rPr lang="sk-SK" b="1" cap="all" dirty="0">
                <a:solidFill>
                  <a:srgbClr val="002060"/>
                </a:solidFill>
              </a:rPr>
              <a:t>Bicyklovanie</a:t>
            </a:r>
            <a:r>
              <a:rPr lang="sk-SK" dirty="0">
                <a:solidFill>
                  <a:srgbClr val="002060"/>
                </a:solidFill>
              </a:rPr>
              <a:t> – na všetkých druhoch cestných a terénnych bicyklov, aj stacionárny bicykel a </a:t>
            </a:r>
            <a:r>
              <a:rPr lang="sk-SK" dirty="0" err="1">
                <a:solidFill>
                  <a:srgbClr val="002060"/>
                </a:solidFill>
              </a:rPr>
              <a:t>spinning</a:t>
            </a:r>
            <a:r>
              <a:rPr lang="sk-SK" dirty="0">
                <a:solidFill>
                  <a:srgbClr val="002060"/>
                </a:solidFill>
              </a:rPr>
              <a:t>. </a:t>
            </a:r>
          </a:p>
          <a:p>
            <a:r>
              <a:rPr lang="sk-SK" b="1" cap="all" dirty="0">
                <a:solidFill>
                  <a:srgbClr val="002060"/>
                </a:solidFill>
              </a:rPr>
              <a:t>cvičenia</a:t>
            </a:r>
            <a:r>
              <a:rPr lang="sk-SK" cap="all" dirty="0">
                <a:solidFill>
                  <a:srgbClr val="002060"/>
                </a:solidFill>
              </a:rPr>
              <a:t> –</a:t>
            </a:r>
            <a:r>
              <a:rPr lang="sk-SK" dirty="0">
                <a:solidFill>
                  <a:srgbClr val="002060"/>
                </a:solidFill>
              </a:rPr>
              <a:t> gymnastika, posilňovanie, </a:t>
            </a:r>
            <a:r>
              <a:rPr lang="sk-SK" dirty="0" err="1">
                <a:solidFill>
                  <a:srgbClr val="002060"/>
                </a:solidFill>
              </a:rPr>
              <a:t>bodybuilding</a:t>
            </a:r>
            <a:r>
              <a:rPr lang="sk-SK" dirty="0">
                <a:solidFill>
                  <a:srgbClr val="002060"/>
                </a:solidFill>
              </a:rPr>
              <a:t>, zdravotné cvičenia na chrbticu a kĺby, cvičenia na zlepšenie držania tela a odstránenie svalovej nerovnováhy, strečing, kalanetika, </a:t>
            </a:r>
            <a:r>
              <a:rPr lang="sk-SK" dirty="0" err="1">
                <a:solidFill>
                  <a:srgbClr val="002060"/>
                </a:solidFill>
              </a:rPr>
              <a:t>jóga</a:t>
            </a:r>
            <a:r>
              <a:rPr lang="sk-SK" dirty="0">
                <a:solidFill>
                  <a:srgbClr val="002060"/>
                </a:solidFill>
              </a:rPr>
              <a:t>, </a:t>
            </a:r>
            <a:r>
              <a:rPr lang="sk-SK" dirty="0" err="1">
                <a:solidFill>
                  <a:srgbClr val="002060"/>
                </a:solidFill>
              </a:rPr>
              <a:t>Pilatesove</a:t>
            </a:r>
            <a:r>
              <a:rPr lang="sk-SK" dirty="0">
                <a:solidFill>
                  <a:srgbClr val="002060"/>
                </a:solidFill>
              </a:rPr>
              <a:t> a iné podobné cvičenia. </a:t>
            </a:r>
            <a:r>
              <a:rPr lang="sk-SK" b="1" cap="all" dirty="0" err="1">
                <a:solidFill>
                  <a:srgbClr val="002060"/>
                </a:solidFill>
              </a:rPr>
              <a:t>aerobic</a:t>
            </a:r>
            <a:r>
              <a:rPr lang="sk-SK" b="1" cap="all" dirty="0">
                <a:solidFill>
                  <a:srgbClr val="002060"/>
                </a:solidFill>
              </a:rPr>
              <a:t>, tanec</a:t>
            </a:r>
            <a:r>
              <a:rPr lang="sk-SK" dirty="0">
                <a:solidFill>
                  <a:srgbClr val="002060"/>
                </a:solidFill>
              </a:rPr>
              <a:t> - </a:t>
            </a:r>
            <a:r>
              <a:rPr lang="sk-SK" dirty="0" err="1">
                <a:solidFill>
                  <a:srgbClr val="002060"/>
                </a:solidFill>
              </a:rPr>
              <a:t>aerobické</a:t>
            </a:r>
            <a:r>
              <a:rPr lang="sk-SK" dirty="0">
                <a:solidFill>
                  <a:srgbClr val="002060"/>
                </a:solidFill>
              </a:rPr>
              <a:t> cvičenia s tanečnými prvkami, </a:t>
            </a:r>
            <a:r>
              <a:rPr lang="sk-SK" dirty="0" err="1">
                <a:solidFill>
                  <a:srgbClr val="002060"/>
                </a:solidFill>
              </a:rPr>
              <a:t>zumba</a:t>
            </a:r>
            <a:r>
              <a:rPr lang="sk-SK" dirty="0">
                <a:solidFill>
                  <a:srgbClr val="002060"/>
                </a:solidFill>
              </a:rPr>
              <a:t>, brušné tance, spoločenské a folklórne tance, balet a pod. </a:t>
            </a:r>
          </a:p>
          <a:p>
            <a:r>
              <a:rPr lang="sk-SK" b="1" cap="all" dirty="0">
                <a:solidFill>
                  <a:srgbClr val="002060"/>
                </a:solidFill>
              </a:rPr>
              <a:t>športové hry</a:t>
            </a:r>
            <a:r>
              <a:rPr lang="sk-SK" cap="all" dirty="0">
                <a:solidFill>
                  <a:srgbClr val="002060"/>
                </a:solidFill>
              </a:rPr>
              <a:t>-</a:t>
            </a:r>
            <a:r>
              <a:rPr lang="sk-SK" dirty="0">
                <a:solidFill>
                  <a:srgbClr val="002060"/>
                </a:solidFill>
              </a:rPr>
              <a:t> loptové a </a:t>
            </a:r>
            <a:r>
              <a:rPr lang="sk-SK" dirty="0" err="1">
                <a:solidFill>
                  <a:srgbClr val="002060"/>
                </a:solidFill>
              </a:rPr>
              <a:t>loptičkové</a:t>
            </a:r>
            <a:r>
              <a:rPr lang="sk-SK" dirty="0">
                <a:solidFill>
                  <a:srgbClr val="002060"/>
                </a:solidFill>
              </a:rPr>
              <a:t> hry (futbal, volejbal, basketbal, hádzaná, vybíjaná, tenis, </a:t>
            </a:r>
            <a:r>
              <a:rPr lang="sk-SK" dirty="0" err="1">
                <a:solidFill>
                  <a:srgbClr val="002060"/>
                </a:solidFill>
              </a:rPr>
              <a:t>squash</a:t>
            </a:r>
            <a:r>
              <a:rPr lang="sk-SK" dirty="0">
                <a:solidFill>
                  <a:srgbClr val="002060"/>
                </a:solidFill>
              </a:rPr>
              <a:t>, golf a iné), ale aj hokej, baseball, </a:t>
            </a:r>
            <a:r>
              <a:rPr lang="sk-SK" dirty="0" err="1">
                <a:solidFill>
                  <a:srgbClr val="002060"/>
                </a:solidFill>
              </a:rPr>
              <a:t>petang</a:t>
            </a:r>
            <a:r>
              <a:rPr lang="sk-SK" dirty="0">
                <a:solidFill>
                  <a:srgbClr val="002060"/>
                </a:solidFill>
              </a:rPr>
              <a:t>, vodné pólo, detské a spoločenské pohybové hry. </a:t>
            </a:r>
          </a:p>
          <a:p>
            <a:r>
              <a:rPr lang="sk-SK" b="1" cap="all" dirty="0">
                <a:solidFill>
                  <a:srgbClr val="002060"/>
                </a:solidFill>
              </a:rPr>
              <a:t>Prácou v záhrade</a:t>
            </a:r>
            <a:r>
              <a:rPr lang="sk-SK" dirty="0">
                <a:solidFill>
                  <a:srgbClr val="002060"/>
                </a:solidFill>
              </a:rPr>
              <a:t> sa myslí telesná práca, do ktorej sa zapojí viac svalov, nie len ruky. </a:t>
            </a:r>
          </a:p>
          <a:p>
            <a:r>
              <a:rPr lang="sk-SK" b="1" cap="all" dirty="0">
                <a:solidFill>
                  <a:srgbClr val="002060"/>
                </a:solidFill>
              </a:rPr>
              <a:t>Iné</a:t>
            </a:r>
            <a:r>
              <a:rPr lang="sk-SK" dirty="0">
                <a:solidFill>
                  <a:srgbClr val="002060"/>
                </a:solidFill>
              </a:rPr>
              <a:t> vpisujeme len také činnosti, ktoré nie je možné zaradiť do žiadneho riadku (napr. horolezectvo, jazda na koni, kanoistika...  a pod.)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870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solidFill>
                  <a:srgbClr val="002060"/>
                </a:solidFill>
              </a:rPr>
              <a:t>PO SKONČENÍ VAŠEJ ÚČASTI V SÚŤAŽI</a:t>
            </a:r>
            <a:endParaRPr lang="sk-SK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vyplnený </a:t>
            </a:r>
            <a:r>
              <a:rPr lang="sk-SK" b="1" dirty="0">
                <a:solidFill>
                  <a:srgbClr val="002060"/>
                </a:solidFill>
              </a:rPr>
              <a:t>účastnícky list pošlite na adresu :</a:t>
            </a:r>
            <a:endParaRPr lang="sk-SK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dirty="0">
                <a:solidFill>
                  <a:srgbClr val="002060"/>
                </a:solidFill>
              </a:rPr>
              <a:t>Oddelenie podpory zdravia RÚVZ, Cesta k nemocnici 1, 975 56 Banská Bystrica,</a:t>
            </a:r>
          </a:p>
          <a:p>
            <a:pPr marL="0" indent="0" algn="ctr">
              <a:buNone/>
            </a:pPr>
            <a:r>
              <a:rPr lang="sk-SK" b="1" dirty="0" smtClean="0">
                <a:solidFill>
                  <a:srgbClr val="C00000"/>
                </a:solidFill>
              </a:rPr>
              <a:t>A</a:t>
            </a:r>
            <a:r>
              <a:rPr lang="sk-SK" b="1" dirty="0">
                <a:solidFill>
                  <a:srgbClr val="C00000"/>
                </a:solidFill>
              </a:rPr>
              <a:t> L E B O   OSOBNE ODOVZDAJTE 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k-SK" b="1" dirty="0" smtClean="0">
                <a:solidFill>
                  <a:srgbClr val="C00000"/>
                </a:solidFill>
              </a:rPr>
              <a:t>NA  </a:t>
            </a:r>
            <a:endParaRPr lang="sk-SK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k-SK" sz="3000" dirty="0" smtClean="0">
                <a:solidFill>
                  <a:srgbClr val="002060"/>
                </a:solidFill>
              </a:rPr>
              <a:t>RÚVZ v</a:t>
            </a:r>
            <a:r>
              <a:rPr lang="sk-SK" sz="3000" dirty="0">
                <a:solidFill>
                  <a:srgbClr val="002060"/>
                </a:solidFill>
              </a:rPr>
              <a:t> Spišskej Novej Vsi </a:t>
            </a:r>
            <a:r>
              <a:rPr lang="sk-SK" sz="3000" dirty="0" smtClean="0">
                <a:solidFill>
                  <a:srgbClr val="002060"/>
                </a:solidFill>
              </a:rPr>
              <a:t>oddelenie </a:t>
            </a:r>
            <a:r>
              <a:rPr lang="sk-SK" sz="3000" dirty="0">
                <a:solidFill>
                  <a:srgbClr val="002060"/>
                </a:solidFill>
              </a:rPr>
              <a:t>Výchovy k zdraviu,</a:t>
            </a:r>
          </a:p>
          <a:p>
            <a:pPr marL="0" indent="0" algn="ctr">
              <a:buNone/>
            </a:pP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b="1" dirty="0">
                <a:solidFill>
                  <a:srgbClr val="C00000"/>
                </a:solidFill>
              </a:rPr>
              <a:t>P R Í P A D N E   </a:t>
            </a:r>
            <a:endParaRPr lang="sk-SK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k-SK" b="1" dirty="0">
                <a:solidFill>
                  <a:srgbClr val="002060"/>
                </a:solidFill>
              </a:rPr>
              <a:t>preskenujte z oboch strán a pošlite e-mailom na adresu, ktorá bude uvedená na </a:t>
            </a:r>
            <a:r>
              <a:rPr lang="sk-SK" b="1" u="sng" dirty="0" err="1">
                <a:solidFill>
                  <a:srgbClr val="002060"/>
                </a:solidFill>
                <a:hlinkClick r:id="rId2"/>
              </a:rPr>
              <a:t>www.vzbb.sk</a:t>
            </a:r>
            <a:r>
              <a:rPr lang="sk-SK" b="1" dirty="0">
                <a:solidFill>
                  <a:srgbClr val="002060"/>
                </a:solidFill>
              </a:rPr>
              <a:t> v článku  „Vyzvi srdce k pohybu “. </a:t>
            </a:r>
            <a:endParaRPr lang="sk-SK" dirty="0">
              <a:solidFill>
                <a:srgbClr val="002060"/>
              </a:solidFill>
            </a:endParaRPr>
          </a:p>
          <a:p>
            <a:endParaRPr lang="sk-S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74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180</Words>
  <Application>Microsoft Office PowerPoint</Application>
  <PresentationFormat>Prezentácia na obrazovke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Vyzvi srdce k pohybu Celoslovenská kampaň na zvýšenie pohybovej  aktivity dospelej populácie 20.3. - 11.6. 2017</vt:lpstr>
      <vt:lpstr>Prezentácia programu PowerPoint</vt:lpstr>
      <vt:lpstr>PREKONAJTE POHODLNOSŤ  VYHRÁTE ZDRAVIE </vt:lpstr>
      <vt:lpstr>Ú č a s t n í c k y    l i s t </vt:lpstr>
      <vt:lpstr>Prezentácia programu PowerPoint</vt:lpstr>
      <vt:lpstr>POČAS ÚČASTI V PROGRAME </vt:lpstr>
      <vt:lpstr>Prezentácia programu PowerPoint</vt:lpstr>
      <vt:lpstr>VYSVETLIVKY K VYPISOVANIU TABUĽKY </vt:lpstr>
      <vt:lpstr>PO SKONČENÍ VAŠEJ ÚČASTI V SÚŤAŽI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Vyzvi srdce k pohybu Celoslovenská kampaň na zvýšenie pohybovej  aktivity dospelej populácie 20.3. - 11.6. 2017</dc:title>
  <dc:creator>User</dc:creator>
  <cp:lastModifiedBy>User</cp:lastModifiedBy>
  <cp:revision>12</cp:revision>
  <dcterms:created xsi:type="dcterms:W3CDTF">2017-03-16T08:58:42Z</dcterms:created>
  <dcterms:modified xsi:type="dcterms:W3CDTF">2019-11-06T14:00:54Z</dcterms:modified>
</cp:coreProperties>
</file>