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8" r:id="rId3"/>
    <p:sldId id="261" r:id="rId4"/>
    <p:sldId id="262" r:id="rId5"/>
    <p:sldId id="286" r:id="rId6"/>
    <p:sldId id="297" r:id="rId7"/>
    <p:sldId id="291" r:id="rId8"/>
    <p:sldId id="263" r:id="rId9"/>
    <p:sldId id="267" r:id="rId10"/>
    <p:sldId id="266" r:id="rId11"/>
    <p:sldId id="268" r:id="rId12"/>
    <p:sldId id="280" r:id="rId13"/>
    <p:sldId id="281" r:id="rId14"/>
    <p:sldId id="272" r:id="rId15"/>
    <p:sldId id="273" r:id="rId16"/>
    <p:sldId id="283" r:id="rId17"/>
    <p:sldId id="284" r:id="rId18"/>
    <p:sldId id="285" r:id="rId19"/>
    <p:sldId id="292" r:id="rId20"/>
    <p:sldId id="275" r:id="rId21"/>
    <p:sldId id="294" r:id="rId22"/>
    <p:sldId id="295" r:id="rId23"/>
  </p:sldIdLst>
  <p:sldSz cx="9144000" cy="6858000" type="screen4x3"/>
  <p:notesSz cx="6648450" cy="97742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5E7E9"/>
    <a:srgbClr val="F9D3E6"/>
    <a:srgbClr val="F5B5D5"/>
    <a:srgbClr val="EE8EB7"/>
    <a:srgbClr val="F1A1C3"/>
    <a:srgbClr val="FF9999"/>
    <a:srgbClr val="FF99CC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765552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B6040-7486-4DE0-968E-C2B41066AF53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2" y="928370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765552" y="928370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C1C07-DB6F-4364-AC63-E5043B1AC8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530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1313" cy="4883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765551" y="1"/>
            <a:ext cx="2881313" cy="4883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27964-0259-42B9-9743-D360AD3311C2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1838"/>
            <a:ext cx="4886325" cy="366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65164" y="4642173"/>
            <a:ext cx="5318125" cy="4399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284345"/>
            <a:ext cx="2881313" cy="488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765551" y="9284345"/>
            <a:ext cx="2881313" cy="488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0581F-0C47-4B1A-88FE-3F604DC9D2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356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581F-0C47-4B1A-88FE-3F604DC9D25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812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581F-0C47-4B1A-88FE-3F604DC9D25C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662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581F-0C47-4B1A-88FE-3F604DC9D25C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890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5B4-6C7C-4000-950B-C561B0651EF0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926-E613-41DB-9D48-4DCE5724A1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598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5B4-6C7C-4000-950B-C561B0651EF0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926-E613-41DB-9D48-4DCE5724A1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5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5B4-6C7C-4000-950B-C561B0651EF0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926-E613-41DB-9D48-4DCE5724A1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87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5B4-6C7C-4000-950B-C561B0651EF0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926-E613-41DB-9D48-4DCE5724A1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916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5B4-6C7C-4000-950B-C561B0651EF0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926-E613-41DB-9D48-4DCE5724A1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890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5B4-6C7C-4000-950B-C561B0651EF0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926-E613-41DB-9D48-4DCE5724A1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130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5B4-6C7C-4000-950B-C561B0651EF0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926-E613-41DB-9D48-4DCE5724A1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58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5B4-6C7C-4000-950B-C561B0651EF0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926-E613-41DB-9D48-4DCE5724A1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233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5B4-6C7C-4000-950B-C561B0651EF0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926-E613-41DB-9D48-4DCE5724A1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97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5B4-6C7C-4000-950B-C561B0651EF0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926-E613-41DB-9D48-4DCE5724A1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445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F5B4-6C7C-4000-950B-C561B0651EF0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8926-E613-41DB-9D48-4DCE5724A1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639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5B4-6C7C-4000-950B-C561B0651EF0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E8926-E613-41DB-9D48-4DCE5724A1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083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21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zdravie.sk/vyziva-pre-mozog/" TargetMode="External"/><Relationship Id="rId2" Type="http://schemas.openxmlformats.org/officeDocument/2006/relationships/hyperlink" Target="http://ruzomberok.dnes24.sk/pohni-mozgom-zacina-sa-tyzden-mozgu-2017-26402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3PsH-ePp6AQ" TargetMode="External"/><Relationship Id="rId4" Type="http://schemas.openxmlformats.org/officeDocument/2006/relationships/hyperlink" Target="http://zdravie.cvicte.sk/zdravie-1/strava-ktora-podporuje-nas-mozo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ok vyhľadávania obrázkov pre dopyt moz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618165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5517232"/>
            <a:ext cx="6400800" cy="8164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k-SK" sz="1600" b="1" dirty="0" err="1" smtClean="0">
                <a:solidFill>
                  <a:schemeClr val="accent2">
                    <a:lumMod val="50000"/>
                  </a:schemeClr>
                </a:solidFill>
              </a:rPr>
              <a:t>Mederiová</a:t>
            </a:r>
            <a:r>
              <a:rPr lang="sk-SK" sz="1600" b="1" smtClean="0">
                <a:solidFill>
                  <a:schemeClr val="accent2">
                    <a:lumMod val="50000"/>
                  </a:schemeClr>
                </a:solidFill>
              </a:rPr>
              <a:t> Terézia, DAHE</a:t>
            </a:r>
            <a:endParaRPr lang="sk-SK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sk-SK" sz="1500" dirty="0" smtClean="0">
                <a:solidFill>
                  <a:schemeClr val="accent2">
                    <a:lumMod val="50000"/>
                  </a:schemeClr>
                </a:solidFill>
              </a:rPr>
              <a:t>Oddelenie výchovy k zdraviu</a:t>
            </a:r>
          </a:p>
          <a:p>
            <a:pPr algn="l"/>
            <a:r>
              <a:rPr lang="sk-SK" sz="1500" dirty="0" smtClean="0">
                <a:solidFill>
                  <a:schemeClr val="accent2">
                    <a:lumMod val="50000"/>
                  </a:schemeClr>
                </a:solidFill>
              </a:rPr>
              <a:t>Regionálny úrad verejného zdravotníctva</a:t>
            </a:r>
            <a:endParaRPr lang="sk-SK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25503" y="18448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8800" b="1" dirty="0" smtClean="0">
                <a:solidFill>
                  <a:schemeClr val="accent2">
                    <a:lumMod val="50000"/>
                  </a:schemeClr>
                </a:solidFill>
              </a:rPr>
              <a:t>Týždeň mozgu</a:t>
            </a:r>
            <a:r>
              <a:rPr lang="sk-SK" sz="8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sk-SK" sz="8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 13. - 19.marec 2017</a:t>
            </a:r>
            <a:r>
              <a:rPr lang="sk-SK" sz="4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sk-SK" sz="4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</a:rPr>
              <a:t>niektoré zaujímavosti a fakty o mozgu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5"/>
            <a:ext cx="4114947" cy="21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571" y="980728"/>
            <a:ext cx="3744416" cy="1143000"/>
          </a:xfrm>
        </p:spPr>
        <p:txBody>
          <a:bodyPr>
            <a:noAutofit/>
          </a:bodyPr>
          <a:lstStyle/>
          <a:p>
            <a:pPr algn="l"/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FUNKCIA</a:t>
            </a:r>
            <a:b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A ČINNOSŤ </a:t>
            </a:r>
            <a:b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MOZOGU</a:t>
            </a:r>
            <a:endParaRPr lang="sk-SK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564904"/>
            <a:ext cx="7992888" cy="3528392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endParaRPr lang="sk-SK" sz="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Dokáže fungovať </a:t>
            </a:r>
            <a:r>
              <a:rPr lang="sk-SK" sz="2400" b="1" dirty="0">
                <a:solidFill>
                  <a:schemeClr val="accent2">
                    <a:lumMod val="50000"/>
                  </a:schemeClr>
                </a:solidFill>
              </a:rPr>
              <a:t>bez prísunu kyslíka približne 4 až 6 minút, avšak obmedzenie prístupu </a:t>
            </a: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po </a:t>
            </a:r>
            <a:r>
              <a:rPr lang="sk-SK" sz="2400" b="1" dirty="0">
                <a:solidFill>
                  <a:schemeClr val="accent2">
                    <a:lumMod val="50000"/>
                  </a:schemeClr>
                </a:solidFill>
              </a:rPr>
              <a:t>dobu 5 až 10 minút má za následok jeho trvalé </a:t>
            </a: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poškodenie</a:t>
            </a:r>
            <a:endParaRPr lang="sk-SK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k-SK" sz="2400" dirty="0" smtClean="0"/>
              <a:t>Dokáže spracovať </a:t>
            </a:r>
            <a:r>
              <a:rPr lang="sk-SK" sz="2400" dirty="0"/>
              <a:t>informácie rýchlosťou </a:t>
            </a:r>
            <a:r>
              <a:rPr lang="sk-SK" sz="2400" b="1" dirty="0"/>
              <a:t>120 metrov za sekundu</a:t>
            </a:r>
            <a:endParaRPr lang="sk-SK" sz="2400" dirty="0"/>
          </a:p>
          <a:p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</a:rPr>
              <a:t>Keď </a:t>
            </a:r>
            <a:r>
              <a:rPr lang="sk-SK" sz="2400" dirty="0">
                <a:solidFill>
                  <a:schemeClr val="tx2">
                    <a:lumMod val="75000"/>
                  </a:schemeClr>
                </a:solidFill>
              </a:rPr>
              <a:t>človek bdie, jeho mozog produkuje </a:t>
            </a:r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</a:rPr>
              <a:t>10 - </a:t>
            </a:r>
            <a:r>
              <a:rPr lang="sk-SK" sz="2400" b="1" dirty="0">
                <a:solidFill>
                  <a:schemeClr val="tx2">
                    <a:lumMod val="75000"/>
                  </a:schemeClr>
                </a:solidFill>
              </a:rPr>
              <a:t>23 </a:t>
            </a:r>
            <a:r>
              <a:rPr lang="sk-SK" sz="2400" b="1" dirty="0" smtClean="0">
                <a:solidFill>
                  <a:schemeClr val="tx2">
                    <a:lumMod val="75000"/>
                  </a:schemeClr>
                </a:solidFill>
              </a:rPr>
              <a:t>wattov </a:t>
            </a:r>
            <a:r>
              <a:rPr lang="sk-SK" sz="2400" b="1" dirty="0">
                <a:solidFill>
                  <a:schemeClr val="tx2">
                    <a:lumMod val="75000"/>
                  </a:schemeClr>
                </a:solidFill>
              </a:rPr>
              <a:t>energie</a:t>
            </a:r>
            <a:endParaRPr lang="sk-SK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400" b="1" dirty="0" smtClean="0">
                <a:solidFill>
                  <a:srgbClr val="4F6228"/>
                </a:solidFill>
              </a:rPr>
              <a:t>Na činnosť mozgu sa spotrebuje asi 20% z celkového obsahu kyslíka v našom tele</a:t>
            </a:r>
          </a:p>
        </p:txBody>
      </p:sp>
    </p:spTree>
    <p:extLst>
      <p:ext uri="{BB962C8B-B14F-4D97-AF65-F5344CB8AC3E}">
        <p14:creationId xmlns:p14="http://schemas.microsoft.com/office/powerpoint/2010/main" val="2070369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ýsledok vyhľadávania obrázkov pre dopyt mozog a smie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05450"/>
            <a:ext cx="3649551" cy="24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064896" cy="1143000"/>
          </a:xfrm>
        </p:spPr>
        <p:txBody>
          <a:bodyPr>
            <a:noAutofit/>
          </a:bodyPr>
          <a:lstStyle/>
          <a:p>
            <a:pPr algn="l"/>
            <a:r>
              <a:rPr lang="sk-SK" sz="6000" b="1" dirty="0" smtClean="0">
                <a:solidFill>
                  <a:schemeClr val="accent2">
                    <a:lumMod val="50000"/>
                  </a:schemeClr>
                </a:solidFill>
              </a:rPr>
              <a:t>MOZOG</a:t>
            </a:r>
            <a:br>
              <a:rPr lang="sk-SK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sz="6000" b="1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br>
              <a:rPr lang="sk-SK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sz="6000" b="1" dirty="0" smtClean="0">
                <a:solidFill>
                  <a:schemeClr val="accent2">
                    <a:lumMod val="50000"/>
                  </a:schemeClr>
                </a:solidFill>
              </a:rPr>
              <a:t>AKTIVITA</a:t>
            </a:r>
            <a:endParaRPr lang="sk-SK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9414" y="3717032"/>
            <a:ext cx="7920880" cy="108012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Priemerný počet myšlienok, ktoré prebehnú človeku denne hlavou je cca 70 </a:t>
            </a: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</a:rPr>
              <a:t>000</a:t>
            </a:r>
            <a:endParaRPr lang="sk-SK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611560" y="4941168"/>
            <a:ext cx="7920880" cy="10801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7000" b="1" dirty="0" smtClean="0">
                <a:solidFill>
                  <a:schemeClr val="tx2">
                    <a:lumMod val="75000"/>
                  </a:schemeClr>
                </a:solidFill>
              </a:rPr>
              <a:t>Zasmiať sa vtipu si vyžaduje aktivitu piatich rozličných oblastí mozgu </a:t>
            </a:r>
          </a:p>
          <a:p>
            <a:pPr marL="0" indent="0">
              <a:buNone/>
            </a:pPr>
            <a:r>
              <a:rPr lang="sk-SK" sz="7000" dirty="0" smtClean="0"/>
              <a:t>     </a:t>
            </a:r>
            <a:r>
              <a:rPr lang="sk-SK" sz="7000" dirty="0" smtClean="0">
                <a:solidFill>
                  <a:srgbClr val="002060"/>
                </a:solidFill>
              </a:rPr>
              <a:t>20 </a:t>
            </a:r>
            <a:r>
              <a:rPr lang="sk-SK" sz="7000" dirty="0">
                <a:solidFill>
                  <a:srgbClr val="002060"/>
                </a:solidFill>
              </a:rPr>
              <a:t>minút smiechu ovplyvní pamäť, imunitu, </a:t>
            </a:r>
            <a:r>
              <a:rPr lang="sk-SK" sz="7000" dirty="0" smtClean="0">
                <a:solidFill>
                  <a:srgbClr val="002060"/>
                </a:solidFill>
              </a:rPr>
              <a:t>spánok, krvný </a:t>
            </a:r>
            <a:r>
              <a:rPr lang="sk-SK" sz="7000" dirty="0">
                <a:solidFill>
                  <a:srgbClr val="002060"/>
                </a:solidFill>
              </a:rPr>
              <a:t>tlak</a:t>
            </a:r>
          </a:p>
          <a:p>
            <a:endParaRPr lang="sk-SK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4" descr="Výsledok vyhľadávania obrázkov pre dopyt mozog a smie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64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Výsledok vyhľadávania obrázkov pre dopyt mozog a jedl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2796" b="19139"/>
          <a:stretch/>
        </p:blipFill>
        <p:spPr bwMode="auto">
          <a:xfrm>
            <a:off x="4572000" y="465138"/>
            <a:ext cx="3858394" cy="2884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3240360" cy="1440160"/>
          </a:xfrm>
        </p:spPr>
        <p:txBody>
          <a:bodyPr>
            <a:noAutofit/>
          </a:bodyPr>
          <a:lstStyle/>
          <a:p>
            <a:pPr algn="l"/>
            <a:r>
              <a:rPr lang="sk-SK" sz="4800" b="1" dirty="0" smtClean="0">
                <a:solidFill>
                  <a:schemeClr val="accent2">
                    <a:lumMod val="50000"/>
                  </a:schemeClr>
                </a:solidFill>
              </a:rPr>
              <a:t>VÝŽIVA</a:t>
            </a:r>
            <a:br>
              <a:rPr lang="sk-SK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sz="48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br>
              <a:rPr lang="sk-SK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k-SK" sz="4800" b="1" dirty="0" smtClean="0">
                <a:solidFill>
                  <a:schemeClr val="accent2">
                    <a:lumMod val="50000"/>
                  </a:schemeClr>
                </a:solidFill>
              </a:rPr>
              <a:t>MOZOG</a:t>
            </a:r>
            <a:endParaRPr lang="sk-SK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2775" y="3212976"/>
            <a:ext cx="7847657" cy="3024336"/>
          </a:xfrm>
          <a:solidFill>
            <a:schemeClr val="bg2">
              <a:lumMod val="9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endParaRPr lang="sk-SK" sz="500" dirty="0" smtClean="0"/>
          </a:p>
          <a:p>
            <a:pPr marL="0" indent="0" fontAlgn="base">
              <a:buNone/>
            </a:pP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NA MOZOG A PAMÄŤ </a:t>
            </a:r>
          </a:p>
          <a:p>
            <a:pPr marL="0" indent="0" fontAlgn="base">
              <a:buNone/>
            </a:pP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     POMÔŽU POTRAVINY ZLOŽENÉ Z</a:t>
            </a:r>
          </a:p>
          <a:p>
            <a:pPr fontAlgn="base"/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Omega-3 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mastných kyselín, </a:t>
            </a:r>
            <a:r>
              <a:rPr lang="sk-SK" b="1" dirty="0" err="1">
                <a:solidFill>
                  <a:schemeClr val="accent2">
                    <a:lumMod val="50000"/>
                  </a:schemeClr>
                </a:solidFill>
              </a:rPr>
              <a:t>antioxidantov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vlákniny :          </a:t>
            </a:r>
            <a:r>
              <a:rPr lang="sk-SK" dirty="0" smtClean="0"/>
              <a:t>radíme </a:t>
            </a:r>
            <a:r>
              <a:rPr lang="sk-SK" dirty="0"/>
              <a:t>tu najmä ovocie a zeleninu, ryby, orechy a semená. </a:t>
            </a:r>
            <a:endParaRPr lang="sk-SK" dirty="0" smtClean="0"/>
          </a:p>
          <a:p>
            <a:pPr fontAlgn="base"/>
            <a:r>
              <a:rPr lang="sk-SK" dirty="0" smtClean="0"/>
              <a:t>Na sústredenie </a:t>
            </a:r>
            <a:r>
              <a:rPr lang="sk-SK" dirty="0"/>
              <a:t>na svoju prácu </a:t>
            </a:r>
            <a:r>
              <a:rPr lang="sk-SK" dirty="0" smtClean="0"/>
              <a:t>počas dňa</a:t>
            </a:r>
            <a:r>
              <a:rPr lang="sk-SK" dirty="0"/>
              <a:t>, </a:t>
            </a:r>
            <a:r>
              <a:rPr lang="sk-SK" dirty="0" smtClean="0"/>
              <a:t>je </a:t>
            </a:r>
            <a:r>
              <a:rPr lang="sk-SK" b="1" dirty="0" smtClean="0"/>
              <a:t>potrebný adekvátny </a:t>
            </a:r>
            <a:r>
              <a:rPr lang="sk-SK" b="1" dirty="0"/>
              <a:t>a stály prísun kalórií v pravidelných intervaloch</a:t>
            </a:r>
            <a:r>
              <a:rPr lang="sk-SK" dirty="0"/>
              <a:t> </a:t>
            </a:r>
            <a:endParaRPr lang="sk-SK" dirty="0" smtClean="0"/>
          </a:p>
          <a:p>
            <a:pPr fontAlgn="base"/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Stopku </a:t>
            </a:r>
            <a:r>
              <a:rPr lang="sk-SK" b="1" dirty="0">
                <a:solidFill>
                  <a:schemeClr val="tx2">
                    <a:lumMod val="75000"/>
                  </a:schemeClr>
                </a:solidFill>
              </a:rPr>
              <a:t>dajte potravinám vyrobených 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z bielej múky, 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konzervovaným 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jedlám, alkoholu, kofeínu a cukru. Najmä biely 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cukor, ktorý 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je požieračom mozgových buniek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sk-SK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AutoShape 6" descr="Výsledok vyhľadávania obrázkov pre dopyt ore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Výsledok vyhľadávania obrázkov pre dopyt orech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0" descr="Výsledok vyhľadávania obrázkov pre dopyt orech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8" descr="Výsledok vyhľadávania obrázkov pre dopyt vlašské orech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5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176464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endParaRPr lang="sk-SK" sz="600" b="1" dirty="0" smtClean="0"/>
          </a:p>
          <a:p>
            <a:r>
              <a:rPr lang="sk-SK" sz="1900" b="1" dirty="0" smtClean="0"/>
              <a:t>DOPAMÍN s</a:t>
            </a:r>
            <a:r>
              <a:rPr lang="sk-SK" sz="1900" dirty="0" smtClean="0"/>
              <a:t>a stará o</a:t>
            </a:r>
            <a:r>
              <a:rPr lang="sk-SK" sz="1900" dirty="0"/>
              <a:t> naše pocity a všetky ostatné mentálne </a:t>
            </a:r>
            <a:r>
              <a:rPr lang="sk-SK" sz="1900" dirty="0" smtClean="0"/>
              <a:t>aktivity.       </a:t>
            </a:r>
            <a:r>
              <a:rPr lang="sk-SK" sz="1900" b="1" dirty="0" smtClean="0"/>
              <a:t>Dodáva nám entuziazmus</a:t>
            </a:r>
            <a:r>
              <a:rPr lang="sk-SK" sz="1900" b="1" dirty="0"/>
              <a:t>, náboj a pocit radosti</a:t>
            </a:r>
            <a:r>
              <a:rPr lang="sk-SK" sz="1900" dirty="0" smtClean="0"/>
              <a:t>.</a:t>
            </a:r>
          </a:p>
          <a:p>
            <a:pPr marL="0" indent="0">
              <a:buNone/>
            </a:pPr>
            <a:r>
              <a:rPr lang="sk-SK" sz="1900" dirty="0" smtClean="0"/>
              <a:t>       funguje </a:t>
            </a:r>
            <a:r>
              <a:rPr lang="sk-SK" sz="1900" dirty="0"/>
              <a:t>aj ako </a:t>
            </a:r>
            <a:r>
              <a:rPr lang="sk-SK" sz="1900" dirty="0" err="1"/>
              <a:t>neurohormón</a:t>
            </a:r>
            <a:r>
              <a:rPr lang="sk-SK" sz="1900" dirty="0"/>
              <a:t> a je vytváraný v </a:t>
            </a:r>
            <a:r>
              <a:rPr lang="sk-SK" sz="1900" dirty="0" smtClean="0"/>
              <a:t>hypotalame</a:t>
            </a:r>
            <a:endParaRPr lang="sk-SK" sz="1900" dirty="0"/>
          </a:p>
          <a:p>
            <a:r>
              <a:rPr lang="sk-SK" sz="1900" dirty="0" smtClean="0"/>
              <a:t>Poklesom hladiny DOPAMÍNU pociťujeme </a:t>
            </a:r>
            <a:r>
              <a:rPr lang="sk-SK" sz="1900" dirty="0"/>
              <a:t>prázdnotu, smútok, podráždenie, ale aj nudu. </a:t>
            </a:r>
          </a:p>
          <a:p>
            <a:r>
              <a:rPr lang="sk-SK" sz="1900" b="1" dirty="0" smtClean="0">
                <a:solidFill>
                  <a:schemeClr val="accent2">
                    <a:lumMod val="50000"/>
                  </a:schemeClr>
                </a:solidFill>
              </a:rPr>
              <a:t>NAJBOHATŠÍM ZDROJOM DOPAMÍNU SÚ SLADKÉ A TUČNÉ JEDLÁ. </a:t>
            </a:r>
          </a:p>
          <a:p>
            <a:r>
              <a:rPr lang="sk-SK" sz="1900" dirty="0" smtClean="0"/>
              <a:t>Za </a:t>
            </a:r>
            <a:r>
              <a:rPr lang="sk-SK" sz="1900" dirty="0"/>
              <a:t>náhlym prísunom </a:t>
            </a:r>
            <a:r>
              <a:rPr lang="sk-SK" sz="1900" dirty="0" err="1"/>
              <a:t>dopamínu</a:t>
            </a:r>
            <a:r>
              <a:rPr lang="sk-SK" sz="1900" dirty="0"/>
              <a:t> </a:t>
            </a:r>
            <a:r>
              <a:rPr lang="sk-SK" sz="1900" dirty="0" smtClean="0"/>
              <a:t> nasleduje </a:t>
            </a:r>
            <a:r>
              <a:rPr lang="sk-SK" sz="1900" dirty="0"/>
              <a:t>jeho prudký </a:t>
            </a:r>
            <a:r>
              <a:rPr lang="sk-SK" sz="1900" dirty="0" smtClean="0"/>
              <a:t>pokles                       Preto uprednostňujeme </a:t>
            </a:r>
            <a:r>
              <a:rPr lang="sk-SK" sz="1900" dirty="0"/>
              <a:t>potraviny, ktoré </a:t>
            </a:r>
            <a:r>
              <a:rPr lang="sk-SK" sz="1900" b="1" dirty="0" err="1"/>
              <a:t>dopamín</a:t>
            </a:r>
            <a:r>
              <a:rPr lang="sk-SK" sz="1900" b="1" dirty="0"/>
              <a:t> uvoľňujú pozvoľna počas celého dňa. </a:t>
            </a:r>
            <a:r>
              <a:rPr lang="sk-SK" sz="1900" b="1" dirty="0" smtClean="0">
                <a:solidFill>
                  <a:schemeClr val="accent2">
                    <a:lumMod val="50000"/>
                  </a:schemeClr>
                </a:solidFill>
              </a:rPr>
              <a:t>NAPR. S BOHATÝM OBSAHOM PROTEÍNOV</a:t>
            </a:r>
            <a:r>
              <a:rPr lang="sk-SK" sz="19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sk-SK" sz="1900" dirty="0" smtClean="0"/>
              <a:t>Jedným </a:t>
            </a:r>
            <a:r>
              <a:rPr lang="sk-SK" sz="1900" dirty="0"/>
              <a:t>z nich je </a:t>
            </a:r>
            <a:r>
              <a:rPr lang="sk-SK" sz="1900" b="1" dirty="0" err="1"/>
              <a:t>fenylalanín</a:t>
            </a:r>
            <a:r>
              <a:rPr lang="sk-SK" sz="1900" b="1" dirty="0"/>
              <a:t> nachádzajúci sa v cvikli, sójových zrnách, mandliach, vajíčkach, mäse a v obilninách.</a:t>
            </a:r>
            <a:r>
              <a:rPr lang="sk-SK" sz="1900" dirty="0"/>
              <a:t> </a:t>
            </a:r>
            <a:endParaRPr lang="sk-SK" sz="1900" dirty="0" smtClean="0"/>
          </a:p>
          <a:p>
            <a:r>
              <a:rPr lang="sk-SK" sz="1900" dirty="0" smtClean="0"/>
              <a:t>Na lepšiu náladu je dobrý kúsok</a:t>
            </a:r>
            <a:r>
              <a:rPr lang="sk-SK" sz="1900" dirty="0"/>
              <a:t> </a:t>
            </a:r>
            <a:r>
              <a:rPr lang="sk-SK" sz="1900" b="1" dirty="0" smtClean="0"/>
              <a:t>čokolády aspoň </a:t>
            </a:r>
            <a:r>
              <a:rPr lang="sk-SK" sz="1900" b="1" dirty="0"/>
              <a:t>so 70%-ným obsahom kakaa</a:t>
            </a:r>
            <a:r>
              <a:rPr lang="sk-SK" sz="1900" dirty="0" smtClean="0"/>
              <a:t>.</a:t>
            </a:r>
            <a:endParaRPr lang="sk-SK" sz="1900" dirty="0"/>
          </a:p>
        </p:txBody>
      </p:sp>
      <p:pic>
        <p:nvPicPr>
          <p:cNvPr id="10242" name="Picture 2" descr="Výsledok vyhľadávania obrázkov pre dopyt cvik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b="12618"/>
          <a:stretch/>
        </p:blipFill>
        <p:spPr bwMode="auto">
          <a:xfrm>
            <a:off x="6293650" y="633766"/>
            <a:ext cx="2372118" cy="13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 descr="Výsledok vyhľadávania obrázkov pre dopyt mandl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t="11308" r="5660" b="12368"/>
          <a:stretch/>
        </p:blipFill>
        <p:spPr bwMode="auto">
          <a:xfrm>
            <a:off x="6177372" y="678596"/>
            <a:ext cx="1045465" cy="579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 descr="Výsledok vyhľadávania obrázkov pre dopyt obilnin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6922" r="5218" b="17506"/>
          <a:stretch/>
        </p:blipFill>
        <p:spPr bwMode="auto">
          <a:xfrm>
            <a:off x="4860033" y="1368282"/>
            <a:ext cx="1433618" cy="692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262" y="660009"/>
            <a:ext cx="4882834" cy="1143000"/>
          </a:xfrm>
        </p:spPr>
        <p:txBody>
          <a:bodyPr>
            <a:noAutofit/>
          </a:bodyPr>
          <a:lstStyle/>
          <a:p>
            <a:pPr algn="l"/>
            <a:r>
              <a:rPr lang="sk-SK" sz="8000" b="1" dirty="0" smtClean="0"/>
              <a:t>DOPAMÍN</a:t>
            </a:r>
            <a:br>
              <a:rPr lang="sk-SK" sz="8000" b="1" dirty="0" smtClean="0"/>
            </a:br>
            <a:r>
              <a:rPr lang="sk-SK" sz="1050" dirty="0" smtClean="0"/>
              <a:t> </a:t>
            </a:r>
            <a:endParaRPr lang="sk-SK" sz="8000" dirty="0"/>
          </a:p>
        </p:txBody>
      </p:sp>
      <p:pic>
        <p:nvPicPr>
          <p:cNvPr id="6" name="Obrázok 5" descr="Výsledok vyhľadávania obrázkov pre dopyt vajci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6"/>
          <a:stretch/>
        </p:blipFill>
        <p:spPr bwMode="auto">
          <a:xfrm>
            <a:off x="6198465" y="1266679"/>
            <a:ext cx="1003277" cy="72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Picture 4" descr="Výsledok vyhľadávania obrázkov pre dopyt mä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85" y="633766"/>
            <a:ext cx="1123802" cy="8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37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787208" cy="1143000"/>
          </a:xfrm>
        </p:spPr>
        <p:txBody>
          <a:bodyPr>
            <a:noAutofit/>
          </a:bodyPr>
          <a:lstStyle/>
          <a:p>
            <a:pPr algn="l"/>
            <a:r>
              <a:rPr lang="sk-SK" sz="9600" b="1" dirty="0" smtClean="0">
                <a:solidFill>
                  <a:schemeClr val="accent2">
                    <a:lumMod val="50000"/>
                  </a:schemeClr>
                </a:solidFill>
              </a:rPr>
              <a:t>KOFEIN</a:t>
            </a:r>
            <a:endParaRPr lang="sk-SK" sz="9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2924944"/>
            <a:ext cx="7848872" cy="31683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100" dirty="0" smtClean="0"/>
          </a:p>
          <a:p>
            <a:r>
              <a:rPr lang="sk-SK" sz="2400" b="1" dirty="0" smtClean="0"/>
              <a:t>zaháňa </a:t>
            </a:r>
            <a:r>
              <a:rPr lang="sk-SK" sz="2400" b="1" dirty="0"/>
              <a:t>únavu a </a:t>
            </a:r>
            <a:r>
              <a:rPr lang="sk-SK" sz="2400" b="1" dirty="0" smtClean="0"/>
              <a:t>ospalosť</a:t>
            </a:r>
          </a:p>
          <a:p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veľké </a:t>
            </a:r>
            <a:r>
              <a:rPr lang="sk-SK" sz="2400" b="1" dirty="0">
                <a:solidFill>
                  <a:schemeClr val="accent2">
                    <a:lumMod val="50000"/>
                  </a:schemeClr>
                </a:solidFill>
              </a:rPr>
              <a:t>množstvo môže pôsobiť kontraproduktívne </a:t>
            </a: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</a:rPr>
              <a:t>(dostáva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</a:rPr>
              <a:t>do pozoru hypofýzu, ktorá v stave pohotovosti automaticky spúšťa produkciu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</a:rPr>
              <a:t>adrenalínu)</a:t>
            </a:r>
          </a:p>
          <a:p>
            <a:r>
              <a:rPr lang="sk-SK" sz="2400" dirty="0" smtClean="0"/>
              <a:t>Na </a:t>
            </a:r>
            <a:r>
              <a:rPr lang="sk-SK" sz="2400" dirty="0"/>
              <a:t>začiatku </a:t>
            </a:r>
            <a:r>
              <a:rPr lang="sk-SK" sz="2400" dirty="0" smtClean="0"/>
              <a:t>sme čulejší </a:t>
            </a:r>
            <a:r>
              <a:rPr lang="sk-SK" sz="2400" dirty="0"/>
              <a:t>a </a:t>
            </a:r>
            <a:r>
              <a:rPr lang="sk-SK" sz="2400" b="1" dirty="0" smtClean="0"/>
              <a:t>mozog </a:t>
            </a:r>
            <a:r>
              <a:rPr lang="sk-SK" sz="2400" b="1" dirty="0"/>
              <a:t>začne pracovať </a:t>
            </a:r>
            <a:r>
              <a:rPr lang="sk-SK" sz="2400" b="1" dirty="0" smtClean="0"/>
              <a:t>rýchlejšie, neskôr môžeme pociťovať</a:t>
            </a:r>
            <a:r>
              <a:rPr lang="sk-SK" sz="2400" dirty="0" smtClean="0"/>
              <a:t> </a:t>
            </a:r>
            <a:r>
              <a:rPr lang="sk-SK" sz="2400" dirty="0"/>
              <a:t>úzkosť, pretože </a:t>
            </a:r>
            <a:r>
              <a:rPr lang="sk-SK" sz="2400" b="1" dirty="0" smtClean="0"/>
              <a:t>nedokážeme </a:t>
            </a:r>
            <a:r>
              <a:rPr lang="sk-SK" sz="2400" b="1" dirty="0"/>
              <a:t>myslieť čisto a jasne</a:t>
            </a:r>
            <a:r>
              <a:rPr lang="sk-SK" sz="2400" dirty="0"/>
              <a:t>. </a:t>
            </a:r>
          </a:p>
        </p:txBody>
      </p:sp>
      <p:pic>
        <p:nvPicPr>
          <p:cNvPr id="7170" name="Picture 2" descr="Výsledok vyhľadávania obrázkov pre dopyt ká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555479" cy="237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Výsledok vyhľadávania obrázkov pre dopyt vajc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54250"/>
            <a:ext cx="1579341" cy="13786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6264696" cy="1143000"/>
          </a:xfrm>
        </p:spPr>
        <p:txBody>
          <a:bodyPr>
            <a:noAutofit/>
          </a:bodyPr>
          <a:lstStyle/>
          <a:p>
            <a:pPr algn="l"/>
            <a:r>
              <a:rPr lang="sk-SK" sz="7200" b="1" dirty="0">
                <a:solidFill>
                  <a:schemeClr val="accent2">
                    <a:lumMod val="50000"/>
                  </a:schemeClr>
                </a:solidFill>
              </a:rPr>
              <a:t>ACETYLCHOLÍN</a:t>
            </a:r>
            <a:endParaRPr lang="sk-SK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348880"/>
            <a:ext cx="7931224" cy="3816424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10000"/>
          </a:bodyPr>
          <a:lstStyle/>
          <a:p>
            <a:endParaRPr lang="sk-SK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SCHOPNOSŤ ZAPAMÄTAŤ SI URČITÉ VECI </a:t>
            </a:r>
            <a:r>
              <a:rPr lang="sk-SK" dirty="0" smtClean="0"/>
              <a:t>odráža </a:t>
            </a:r>
            <a:r>
              <a:rPr lang="sk-SK" dirty="0"/>
              <a:t>to, ako veľmi si mozgové bunky dokážu vytvárať nové spojenia. Postará sa o to </a:t>
            </a:r>
            <a:r>
              <a:rPr lang="sk-SK" b="1" dirty="0" smtClean="0"/>
              <a:t>ACETYLCHOLÍN, </a:t>
            </a:r>
            <a:r>
              <a:rPr lang="sk-SK" b="1" dirty="0"/>
              <a:t>ktorý nájdeme vo vajíčkach, v pečeni a v sójových zrnách</a:t>
            </a:r>
            <a:r>
              <a:rPr lang="sk-SK" dirty="0"/>
              <a:t>. 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Vedci </a:t>
            </a:r>
            <a:r>
              <a:rPr lang="sk-SK" dirty="0"/>
              <a:t>však zistili, že k lepšej pamäti výrazne prispieva aj konzumácia </a:t>
            </a:r>
            <a:r>
              <a:rPr lang="sk-SK" b="1" dirty="0"/>
              <a:t>hlávkovej kapusty, brokolice a karfiolu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8194" name="Picture 2" descr="Výsledok vyhľadávania obrázkov pre dopyt so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8" t="8923" r="22208" b="7959"/>
          <a:stretch/>
        </p:blipFill>
        <p:spPr bwMode="auto">
          <a:xfrm>
            <a:off x="6660232" y="1025914"/>
            <a:ext cx="1612421" cy="16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 descr="Výsledok vyhľadávania obrázkov pre dopyt kuracia pečeň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86" y="735716"/>
            <a:ext cx="1203325" cy="90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Výsledok vyhľadávania obrázkov pre dopyt brokolica rastlin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27" y="5517232"/>
            <a:ext cx="101790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Výsledok vyhľadávania obrázkov pre dopyt karfio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6367" r="3650" b="5017"/>
          <a:stretch/>
        </p:blipFill>
        <p:spPr bwMode="auto">
          <a:xfrm>
            <a:off x="7184375" y="5116239"/>
            <a:ext cx="803441" cy="7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 descr="Výsledok vyhľadávania obrázkov pre dopyt hlávková kapusta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20334" r="8833" b="18167"/>
          <a:stretch/>
        </p:blipFill>
        <p:spPr bwMode="auto">
          <a:xfrm>
            <a:off x="7724426" y="5661248"/>
            <a:ext cx="733918" cy="552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73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6864" cy="1143000"/>
          </a:xfrm>
        </p:spPr>
        <p:txBody>
          <a:bodyPr>
            <a:noAutofit/>
          </a:bodyPr>
          <a:lstStyle/>
          <a:p>
            <a:pPr algn="l"/>
            <a:r>
              <a:rPr lang="sk-SK" sz="4800" b="1" dirty="0" smtClean="0"/>
              <a:t>  Vhodné potraviny pre mozog</a:t>
            </a:r>
            <a:endParaRPr lang="sk-SK" sz="4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556792"/>
            <a:ext cx="7931224" cy="468052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endParaRPr lang="sk-SK" sz="800" b="1" dirty="0" smtClean="0"/>
          </a:p>
          <a:p>
            <a:r>
              <a:rPr lang="sk-SK" sz="1900" b="1" dirty="0" smtClean="0"/>
              <a:t>ČUČORIEDKY    </a:t>
            </a:r>
            <a:r>
              <a:rPr lang="sk-SK" sz="1900" dirty="0" smtClean="0"/>
              <a:t>                                                                                             </a:t>
            </a:r>
            <a:endParaRPr lang="sk-SK" sz="1900" dirty="0"/>
          </a:p>
          <a:p>
            <a:pPr marL="0" indent="0">
              <a:buNone/>
            </a:pPr>
            <a:r>
              <a:rPr lang="sk-SK" sz="1900" dirty="0" smtClean="0"/>
              <a:t>      </a:t>
            </a:r>
            <a:r>
              <a:rPr lang="sk-SK" sz="1800" dirty="0" smtClean="0"/>
              <a:t>chránia </a:t>
            </a:r>
            <a:r>
              <a:rPr lang="sk-SK" sz="1800" dirty="0"/>
              <a:t>mozog pred voľnými radikálmi a demenciou spojenou s vyšším vekom</a:t>
            </a:r>
          </a:p>
          <a:p>
            <a:r>
              <a:rPr lang="sk-SK" sz="1900" b="1" dirty="0" smtClean="0"/>
              <a:t>CELÉ </a:t>
            </a:r>
            <a:r>
              <a:rPr lang="sk-SK" sz="1900" b="1" dirty="0"/>
              <a:t>ZRNÁ </a:t>
            </a:r>
            <a:endParaRPr lang="sk-SK" sz="1900" b="1" dirty="0" smtClean="0"/>
          </a:p>
          <a:p>
            <a:pPr marL="0" indent="0">
              <a:buNone/>
            </a:pPr>
            <a:r>
              <a:rPr lang="sk-SK" sz="1900" b="1" dirty="0"/>
              <a:t> </a:t>
            </a:r>
            <a:r>
              <a:rPr lang="sk-SK" sz="1900" b="1" dirty="0" smtClean="0"/>
              <a:t>     </a:t>
            </a:r>
            <a:r>
              <a:rPr lang="sk-SK" sz="1900" dirty="0" smtClean="0"/>
              <a:t>(pohánka</a:t>
            </a:r>
            <a:r>
              <a:rPr lang="sk-SK" sz="1900" dirty="0"/>
              <a:t>, </a:t>
            </a:r>
            <a:r>
              <a:rPr lang="sk-SK" sz="1900" dirty="0" err="1"/>
              <a:t>špalda</a:t>
            </a:r>
            <a:r>
              <a:rPr lang="sk-SK" sz="1900" dirty="0"/>
              <a:t>, </a:t>
            </a:r>
            <a:r>
              <a:rPr lang="sk-SK" sz="1900" dirty="0" err="1"/>
              <a:t>quinoa</a:t>
            </a:r>
            <a:r>
              <a:rPr lang="sk-SK" sz="1900" dirty="0"/>
              <a:t>, </a:t>
            </a:r>
            <a:r>
              <a:rPr lang="sk-SK" sz="1900" dirty="0" err="1"/>
              <a:t>amarant</a:t>
            </a:r>
            <a:r>
              <a:rPr lang="sk-SK" sz="1900" dirty="0"/>
              <a:t>, hnedá </a:t>
            </a:r>
            <a:r>
              <a:rPr lang="sk-SK" sz="1900" dirty="0" smtClean="0"/>
              <a:t>ryža...) </a:t>
            </a:r>
            <a:endParaRPr lang="sk-SK" sz="1900" dirty="0"/>
          </a:p>
          <a:p>
            <a:pPr marL="0" indent="0">
              <a:buNone/>
            </a:pPr>
            <a:r>
              <a:rPr lang="sk-SK" sz="1900" dirty="0" smtClean="0"/>
              <a:t>       sú </a:t>
            </a:r>
            <a:r>
              <a:rPr lang="sk-SK" sz="1900" dirty="0"/>
              <a:t>plné živín (vitamíny skupiny B, vláknina)</a:t>
            </a:r>
          </a:p>
          <a:p>
            <a:r>
              <a:rPr lang="sk-SK" sz="1900" b="1" dirty="0" smtClean="0"/>
              <a:t>PARADAJKY</a:t>
            </a:r>
            <a:endParaRPr lang="sk-SK" sz="1900" dirty="0"/>
          </a:p>
          <a:p>
            <a:pPr marL="0" indent="0">
              <a:buNone/>
            </a:pPr>
            <a:r>
              <a:rPr lang="sk-SK" sz="1900" dirty="0"/>
              <a:t> </a:t>
            </a:r>
            <a:r>
              <a:rPr lang="sk-SK" sz="1900" dirty="0" smtClean="0"/>
              <a:t>     sú </a:t>
            </a:r>
            <a:r>
              <a:rPr lang="sk-SK" sz="1900" dirty="0"/>
              <a:t>zdrojom </a:t>
            </a:r>
            <a:r>
              <a:rPr lang="sk-SK" sz="1900" dirty="0" err="1"/>
              <a:t>lykopénu</a:t>
            </a:r>
            <a:r>
              <a:rPr lang="sk-SK" sz="1900" dirty="0"/>
              <a:t>, významnej </a:t>
            </a:r>
            <a:r>
              <a:rPr lang="sk-SK" sz="1900" dirty="0" err="1"/>
              <a:t>antioxidačnej</a:t>
            </a:r>
            <a:r>
              <a:rPr lang="sk-SK" sz="1900" dirty="0"/>
              <a:t> látky </a:t>
            </a:r>
          </a:p>
          <a:p>
            <a:r>
              <a:rPr lang="sk-SK" sz="1900" b="1" dirty="0"/>
              <a:t>TEKVICOVÉ </a:t>
            </a:r>
            <a:r>
              <a:rPr lang="sk-SK" sz="1900" b="1" dirty="0" smtClean="0"/>
              <a:t>SEMIENKA</a:t>
            </a:r>
            <a:endParaRPr lang="sk-SK" sz="1900" dirty="0"/>
          </a:p>
          <a:p>
            <a:pPr marL="0" indent="0">
              <a:buNone/>
            </a:pPr>
            <a:r>
              <a:rPr lang="sk-SK" sz="1900" dirty="0"/>
              <a:t> </a:t>
            </a:r>
            <a:r>
              <a:rPr lang="sk-SK" sz="1900" dirty="0" smtClean="0"/>
              <a:t>      sú </a:t>
            </a:r>
            <a:r>
              <a:rPr lang="sk-SK" sz="1900" dirty="0"/>
              <a:t>bohato zásobené zinkom, podporujú  zlepšenie pamäti a </a:t>
            </a:r>
            <a:r>
              <a:rPr lang="sk-SK" sz="1900" dirty="0" smtClean="0"/>
              <a:t>koncentráciu</a:t>
            </a:r>
          </a:p>
          <a:p>
            <a:pPr lvl="0"/>
            <a:r>
              <a:rPr lang="sk-SK" sz="1900" b="1" dirty="0" smtClean="0"/>
              <a:t>SEMENÁ                                                                                                                               </a:t>
            </a:r>
            <a:r>
              <a:rPr lang="sk-SK" sz="1900" dirty="0" smtClean="0"/>
              <a:t>  slnečnicové</a:t>
            </a:r>
            <a:r>
              <a:rPr lang="sk-SK" sz="1900" dirty="0"/>
              <a:t>, sezamové semienka, </a:t>
            </a:r>
            <a:r>
              <a:rPr lang="sk-SK" sz="1900" dirty="0" err="1"/>
              <a:t>chia</a:t>
            </a:r>
            <a:r>
              <a:rPr lang="sk-SK" sz="1900" dirty="0"/>
              <a:t> semienka a ľanové semienka. Semená obsahujú veľké množstvo bielkovín, prospešného tuku, vitamín E a dôležité mozgové posilňujúce minerály ako je horčík, fosfor, mangán. </a:t>
            </a:r>
          </a:p>
        </p:txBody>
      </p:sp>
      <p:pic>
        <p:nvPicPr>
          <p:cNvPr id="4" name="Obrázok 3" descr="Výsledok vyhľadávania obrázkov pre dopyt čučoriedk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70" y="1628800"/>
            <a:ext cx="86741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Výsledok vyhľadávania obrázkov pre dopyt vláknin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28" y="2420888"/>
            <a:ext cx="462536" cy="45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Výsledok vyhľadávania obrázkov pre dopyt pohán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55" y="2408490"/>
            <a:ext cx="566849" cy="4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 descr="Výsledok vyhľadávania obrázkov pre dopyt tekvicové semienk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80" y="4149080"/>
            <a:ext cx="623268" cy="50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Výsledok vyhľadávania obrázkov pre dopyt slnečnicové semienka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t="23111" r="12444" b="32000"/>
          <a:stretch/>
        </p:blipFill>
        <p:spPr bwMode="auto">
          <a:xfrm>
            <a:off x="2123728" y="4869160"/>
            <a:ext cx="603136" cy="431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ok 8" descr="paradajka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4086" r="4194" b="4516"/>
          <a:stretch/>
        </p:blipFill>
        <p:spPr bwMode="auto">
          <a:xfrm>
            <a:off x="2284579" y="3386306"/>
            <a:ext cx="609880" cy="490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97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63192"/>
            <a:ext cx="7776864" cy="1143000"/>
          </a:xfrm>
        </p:spPr>
        <p:txBody>
          <a:bodyPr>
            <a:noAutofit/>
          </a:bodyPr>
          <a:lstStyle/>
          <a:p>
            <a:pPr algn="l"/>
            <a:r>
              <a:rPr lang="sk-SK" b="1" dirty="0" smtClean="0"/>
              <a:t>TOP </a:t>
            </a:r>
            <a:br>
              <a:rPr lang="sk-SK" b="1" dirty="0" smtClean="0"/>
            </a:br>
            <a:r>
              <a:rPr lang="sk-SK" b="1" dirty="0" smtClean="0"/>
              <a:t>potraviny pre mozog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966259"/>
            <a:ext cx="7931224" cy="4536504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lvl="0" fontAlgn="base"/>
            <a:endParaRPr lang="sk-SK" sz="1050" b="1" dirty="0" smtClean="0"/>
          </a:p>
          <a:p>
            <a:pPr fontAlgn="base">
              <a:buFont typeface="Wingdings" pitchFamily="2" charset="2"/>
              <a:buChar char="§"/>
            </a:pPr>
            <a:r>
              <a:rPr lang="sk-SK" sz="1800" b="1" dirty="0" smtClean="0"/>
              <a:t>LOSOS</a:t>
            </a:r>
            <a:r>
              <a:rPr lang="sk-SK" sz="1800" dirty="0" smtClean="0"/>
              <a:t> </a:t>
            </a:r>
            <a:r>
              <a:rPr lang="sk-SK" sz="1800" dirty="0"/>
              <a:t>pomáha proti </a:t>
            </a:r>
            <a:r>
              <a:rPr lang="sk-SK" sz="1800" dirty="0" err="1"/>
              <a:t>degeneratívnym</a:t>
            </a:r>
            <a:r>
              <a:rPr lang="sk-SK" sz="1800" dirty="0"/>
              <a:t> duševným chorobám, ako demencia, zlepšuje pamäť, náladu, znižuje depresie, úzkosť a </a:t>
            </a:r>
            <a:r>
              <a:rPr lang="sk-SK" sz="1800" dirty="0" err="1"/>
              <a:t>hyperaktivitu</a:t>
            </a:r>
            <a:r>
              <a:rPr lang="sk-SK" sz="1800" dirty="0" smtClean="0"/>
              <a:t>.        </a:t>
            </a:r>
          </a:p>
          <a:p>
            <a:pPr fontAlgn="base">
              <a:buFont typeface="Wingdings" pitchFamily="2" charset="2"/>
              <a:buChar char="§"/>
            </a:pPr>
            <a:r>
              <a:rPr lang="sk-SK" sz="1800" b="1" dirty="0" smtClean="0"/>
              <a:t>TUNIAK</a:t>
            </a:r>
            <a:r>
              <a:rPr lang="sk-SK" sz="1800" dirty="0" smtClean="0"/>
              <a:t> </a:t>
            </a:r>
            <a:r>
              <a:rPr lang="sk-SK" sz="1800" dirty="0"/>
              <a:t>obsahuje veľa minerálnych látok a omega-3 mastné kyseliny. Vitamín B6, ktorý obsahuje, je priamo spojený s pamäťou a dlhodobým zdravím mozgu. Jeho nedostatok spôsobuje únavu, poruchy imunity, neschopnosť učenia sa.</a:t>
            </a:r>
          </a:p>
          <a:p>
            <a:pPr lvl="0" fontAlgn="base"/>
            <a:r>
              <a:rPr lang="sk-SK" sz="1800" b="1" dirty="0" smtClean="0"/>
              <a:t>KAKAO                                                                                                                 </a:t>
            </a:r>
            <a:r>
              <a:rPr lang="sk-SK" sz="1800" dirty="0" smtClean="0"/>
              <a:t> </a:t>
            </a:r>
            <a:r>
              <a:rPr lang="sk-SK" sz="1800" dirty="0"/>
              <a:t>čokoláda s 80-percentným podielom kakaa znižuje riziko rakoviny kože a spomaľuje starnutie. Ako </a:t>
            </a:r>
            <a:r>
              <a:rPr lang="sk-SK" sz="1800" dirty="0" smtClean="0"/>
              <a:t>super potravina </a:t>
            </a:r>
            <a:r>
              <a:rPr lang="sk-SK" sz="1800" dirty="0"/>
              <a:t>obsahujúca </a:t>
            </a:r>
            <a:r>
              <a:rPr lang="sk-SK" sz="1800" dirty="0" err="1"/>
              <a:t>antioxidanty</a:t>
            </a:r>
            <a:r>
              <a:rPr lang="sk-SK" sz="1800" dirty="0"/>
              <a:t> vplýva pozitívne na nervový systém, zlepšuje náladu, odstraňuje bolesti hlavy, pomáha lepšie sústrediť sa, dodáva energiu. </a:t>
            </a:r>
          </a:p>
          <a:p>
            <a:pPr lvl="0" fontAlgn="base"/>
            <a:r>
              <a:rPr lang="sk-SK" sz="1800" b="1" dirty="0" smtClean="0"/>
              <a:t>ORECHY                                                                                                                    </a:t>
            </a:r>
            <a:r>
              <a:rPr lang="sk-SK" sz="1800" dirty="0" smtClean="0"/>
              <a:t>denná konzumácia </a:t>
            </a:r>
            <a:r>
              <a:rPr lang="sk-SK" sz="1800" dirty="0"/>
              <a:t>orechov, najmä </a:t>
            </a:r>
            <a:r>
              <a:rPr lang="sk-SK" sz="1800" dirty="0" smtClean="0"/>
              <a:t>vlašských je </a:t>
            </a:r>
            <a:r>
              <a:rPr lang="sk-SK" sz="1800" dirty="0"/>
              <a:t>vynikajúcou výživou </a:t>
            </a:r>
            <a:r>
              <a:rPr lang="sk-SK" sz="1800" dirty="0" smtClean="0"/>
              <a:t>pre </a:t>
            </a:r>
            <a:r>
              <a:rPr lang="sk-SK" sz="1800" dirty="0"/>
              <a:t>mozog. Zlepšujú náladu, podporujú myslenie i dlhodobú pamäť. </a:t>
            </a:r>
            <a:r>
              <a:rPr lang="sk-SK" sz="1800" dirty="0" smtClean="0"/>
              <a:t>Vlašský </a:t>
            </a:r>
            <a:r>
              <a:rPr lang="sk-SK" sz="1800" dirty="0"/>
              <a:t>orech </a:t>
            </a:r>
            <a:r>
              <a:rPr lang="sk-SK" sz="1800" dirty="0" smtClean="0"/>
              <a:t>nám </a:t>
            </a:r>
            <a:r>
              <a:rPr lang="sk-SK" sz="1800" dirty="0" err="1" smtClean="0"/>
              <a:t>primomína</a:t>
            </a:r>
            <a:r>
              <a:rPr lang="sk-SK" sz="1800" dirty="0" smtClean="0"/>
              <a:t> mozog.</a:t>
            </a:r>
          </a:p>
        </p:txBody>
      </p:sp>
      <p:pic>
        <p:nvPicPr>
          <p:cNvPr id="5" name="Obrázok 4" descr="Výsledok vyhľadávania obrázkov pre dopyt losos recep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0" t="16297" r="10033" b="3210"/>
          <a:stretch/>
        </p:blipFill>
        <p:spPr bwMode="auto">
          <a:xfrm>
            <a:off x="5796136" y="1268761"/>
            <a:ext cx="1180971" cy="786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5" descr="Výsledok vyhľadávania obrázkov pre dopyt tunia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8" b="19215"/>
          <a:stretch/>
        </p:blipFill>
        <p:spPr bwMode="auto">
          <a:xfrm>
            <a:off x="6468217" y="1556792"/>
            <a:ext cx="1017779" cy="643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 descr="Výsledok vyhľadávania obrázkov pre dopyt kakao a čokolá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06" y="764704"/>
            <a:ext cx="8509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Vlašské orechy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0833" r="4375" b="11250"/>
          <a:stretch/>
        </p:blipFill>
        <p:spPr bwMode="auto">
          <a:xfrm>
            <a:off x="7527739" y="1374297"/>
            <a:ext cx="687894" cy="504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91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6864" cy="1143000"/>
          </a:xfrm>
        </p:spPr>
        <p:txBody>
          <a:bodyPr>
            <a:noAutofit/>
          </a:bodyPr>
          <a:lstStyle/>
          <a:p>
            <a:pPr algn="l"/>
            <a:r>
              <a:rPr lang="sk-SK" sz="4800" b="1" dirty="0" smtClean="0"/>
              <a:t>Vhodné potraviny pre mozog</a:t>
            </a:r>
            <a:endParaRPr lang="sk-SK" sz="4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7931224" cy="446449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lvl="0" fontAlgn="base"/>
            <a:r>
              <a:rPr lang="sk-SK" sz="1700" b="1" dirty="0" smtClean="0"/>
              <a:t>OVSENÉ VLOČKY         </a:t>
            </a:r>
          </a:p>
          <a:p>
            <a:pPr lvl="0" fontAlgn="base"/>
            <a:r>
              <a:rPr lang="sk-SK" sz="1700" dirty="0" smtClean="0"/>
              <a:t>najbohatšie obilniny obsahujúce </a:t>
            </a:r>
            <a:r>
              <a:rPr lang="sk-SK" sz="1700" dirty="0"/>
              <a:t>vlákninu, vitamín E, vitamíny skupiny B, horčík, </a:t>
            </a:r>
            <a:r>
              <a:rPr lang="sk-SK" sz="1700" dirty="0" smtClean="0"/>
              <a:t>draslík, zinok</a:t>
            </a:r>
            <a:r>
              <a:rPr lang="sk-SK" sz="1700" dirty="0"/>
              <a:t>, meď, mangán a selén. </a:t>
            </a:r>
            <a:r>
              <a:rPr lang="sk-SK" sz="1700" dirty="0" smtClean="0"/>
              <a:t>Ovos </a:t>
            </a:r>
            <a:r>
              <a:rPr lang="sk-SK" sz="1700" dirty="0"/>
              <a:t>okrem toho pôsobí antidepresívne, zaháňa zlú náladu a zlepšuje mentálnu výkonnosť.</a:t>
            </a:r>
          </a:p>
          <a:p>
            <a:pPr lvl="0" fontAlgn="base"/>
            <a:r>
              <a:rPr lang="sk-SK" sz="1700" b="1" dirty="0" smtClean="0"/>
              <a:t>CESNAK</a:t>
            </a:r>
          </a:p>
          <a:p>
            <a:pPr lvl="0" fontAlgn="base"/>
            <a:r>
              <a:rPr lang="sk-SK" sz="1700" dirty="0" smtClean="0"/>
              <a:t>zabíja </a:t>
            </a:r>
            <a:r>
              <a:rPr lang="sk-SK" sz="1700" dirty="0"/>
              <a:t>baktérie, znižuje zlý cholesterol, posilňuje kardiovaskulárny systém, ale aj pozitívne pôsobí na prekrvenie mozgu. Skonzumovať by </a:t>
            </a:r>
            <a:r>
              <a:rPr lang="sk-SK" sz="1700" dirty="0" smtClean="0"/>
              <a:t>sme </a:t>
            </a:r>
            <a:r>
              <a:rPr lang="sk-SK" sz="1700" dirty="0"/>
              <a:t>mali aspoň pol strúčika denne.</a:t>
            </a:r>
          </a:p>
          <a:p>
            <a:pPr lvl="0" fontAlgn="base"/>
            <a:r>
              <a:rPr lang="sk-SK" sz="1700" b="1" dirty="0" smtClean="0"/>
              <a:t>VAJÍČKA</a:t>
            </a:r>
          </a:p>
          <a:p>
            <a:pPr lvl="0" fontAlgn="base"/>
            <a:r>
              <a:rPr lang="sk-SK" sz="1700" dirty="0" smtClean="0"/>
              <a:t>sú </a:t>
            </a:r>
            <a:r>
              <a:rPr lang="sk-SK" sz="1700" dirty="0"/>
              <a:t>významným zdrojom proteínov a komplexu </a:t>
            </a:r>
            <a:r>
              <a:rPr lang="sk-SK" sz="1700" dirty="0" err="1"/>
              <a:t>B-vitamínov</a:t>
            </a:r>
            <a:r>
              <a:rPr lang="sk-SK" sz="1700" dirty="0"/>
              <a:t>. </a:t>
            </a:r>
            <a:r>
              <a:rPr lang="sk-SK" sz="1700" dirty="0" smtClean="0"/>
              <a:t>Tieto vitamíny spomaľujú </a:t>
            </a:r>
            <a:r>
              <a:rPr lang="sk-SK" sz="1700" dirty="0"/>
              <a:t>starnutie a odumieranie mozgových </a:t>
            </a:r>
            <a:r>
              <a:rPr lang="sk-SK" sz="1700" dirty="0" smtClean="0"/>
              <a:t>buniek a zabraňujú  vzniku niektorých chorôb. Je  </a:t>
            </a:r>
            <a:r>
              <a:rPr lang="sk-SK" sz="1700" dirty="0"/>
              <a:t>prospešný pre vývoj mozgu plodu počas tehotenstva.</a:t>
            </a:r>
          </a:p>
          <a:p>
            <a:pPr lvl="0" fontAlgn="base"/>
            <a:r>
              <a:rPr lang="sk-SK" sz="1700" b="1" dirty="0" smtClean="0"/>
              <a:t>ZELENÁ LISTOVÁ ZELENINA</a:t>
            </a:r>
          </a:p>
          <a:p>
            <a:pPr lvl="0" fontAlgn="base"/>
            <a:r>
              <a:rPr lang="sk-SK" sz="1700" dirty="0" smtClean="0"/>
              <a:t>špenát</a:t>
            </a:r>
            <a:r>
              <a:rPr lang="sk-SK" sz="1700" dirty="0"/>
              <a:t>, kel, </a:t>
            </a:r>
            <a:r>
              <a:rPr lang="sk-SK" sz="1700" dirty="0" err="1"/>
              <a:t>mangold</a:t>
            </a:r>
            <a:r>
              <a:rPr lang="sk-SK" sz="1700" dirty="0"/>
              <a:t>, alebo </a:t>
            </a:r>
            <a:r>
              <a:rPr lang="sk-SK" sz="1700" dirty="0" err="1" smtClean="0"/>
              <a:t>rukola</a:t>
            </a:r>
            <a:r>
              <a:rPr lang="sk-SK" sz="1700" dirty="0" smtClean="0"/>
              <a:t> je </a:t>
            </a:r>
            <a:r>
              <a:rPr lang="sk-SK" sz="1700" dirty="0"/>
              <a:t>bohatá na železo. </a:t>
            </a:r>
            <a:r>
              <a:rPr lang="sk-SK" sz="1700" dirty="0" smtClean="0"/>
              <a:t>                                                     Ak máme </a:t>
            </a:r>
            <a:r>
              <a:rPr lang="sk-SK" sz="1700" dirty="0"/>
              <a:t>v tele </a:t>
            </a:r>
            <a:r>
              <a:rPr lang="sk-SK" sz="1700" dirty="0" smtClean="0"/>
              <a:t>nedostatok železa, </a:t>
            </a:r>
            <a:r>
              <a:rPr lang="sk-SK" sz="1700" dirty="0"/>
              <a:t>spôsobuje zlú náladu, únavu a nejasné </a:t>
            </a:r>
            <a:r>
              <a:rPr lang="sk-SK" sz="1700" dirty="0" smtClean="0"/>
              <a:t>myslenie.   </a:t>
            </a:r>
            <a:endParaRPr lang="sk-SK" sz="1700" dirty="0"/>
          </a:p>
        </p:txBody>
      </p:sp>
      <p:pic>
        <p:nvPicPr>
          <p:cNvPr id="6146" name="Picture 2" descr="Výsledok vyhľadávania obrázkov pre dopyt mozog a energ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44773"/>
            <a:ext cx="576064" cy="6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 descr="Výsledok vyhľadávania obrázkov pre dopyt vajc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4667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Výsledok vyhľadávania obrázkov pre dopyt cesnak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13333"/>
          <a:stretch/>
        </p:blipFill>
        <p:spPr bwMode="auto">
          <a:xfrm>
            <a:off x="1818867" y="2852936"/>
            <a:ext cx="500381" cy="368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 descr="Výsledok vyhľadávania obrázkov pre dopyt brokolica rastlin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48" y="5292020"/>
            <a:ext cx="720080" cy="48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Výsledok vyhľadávania obrázkov pre dopyt ovsené vločky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32000" r="22571" b="16857"/>
          <a:stretch/>
        </p:blipFill>
        <p:spPr bwMode="auto">
          <a:xfrm>
            <a:off x="7884368" y="2060848"/>
            <a:ext cx="504825" cy="600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23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6864" cy="1143000"/>
          </a:xfrm>
        </p:spPr>
        <p:txBody>
          <a:bodyPr>
            <a:noAutofit/>
          </a:bodyPr>
          <a:lstStyle/>
          <a:p>
            <a:pPr algn="l"/>
            <a:r>
              <a:rPr lang="sk-SK" sz="4800" b="1" dirty="0" smtClean="0"/>
              <a:t>Vhodné potraviny pre mozog</a:t>
            </a:r>
            <a:endParaRPr lang="sk-SK" sz="4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7931224" cy="446449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lvl="0" fontAlgn="base"/>
            <a:r>
              <a:rPr lang="sk-SK" sz="2400" b="1" dirty="0" smtClean="0"/>
              <a:t>MRKVA </a:t>
            </a:r>
            <a:r>
              <a:rPr lang="sk-SK" sz="2400" dirty="0" smtClean="0"/>
              <a:t>podporuje pamäť pri učení sa naspamäť</a:t>
            </a:r>
          </a:p>
          <a:p>
            <a:pPr lvl="0" fontAlgn="base"/>
            <a:r>
              <a:rPr lang="sk-SK" sz="2400" b="1" dirty="0" smtClean="0"/>
              <a:t>ANANAS</a:t>
            </a:r>
            <a:r>
              <a:rPr lang="sk-SK" sz="2400" dirty="0" smtClean="0"/>
              <a:t> pomáha naučiť sa dlhé texty naspamäť</a:t>
            </a:r>
          </a:p>
          <a:p>
            <a:pPr lvl="0" fontAlgn="base"/>
            <a:r>
              <a:rPr lang="sk-SK" sz="2400" b="1" dirty="0" smtClean="0"/>
              <a:t>AVOKADO</a:t>
            </a:r>
            <a:r>
              <a:rPr lang="sk-SK" sz="2400" dirty="0" smtClean="0"/>
              <a:t> dodáva energiu krátkodobej pamäti</a:t>
            </a:r>
            <a:endParaRPr lang="sk-SK" sz="2400" b="1" dirty="0" smtClean="0"/>
          </a:p>
          <a:p>
            <a:pPr lvl="0" fontAlgn="base"/>
            <a:r>
              <a:rPr lang="sk-SK" sz="2400" b="1" dirty="0" smtClean="0"/>
              <a:t>JAHODY </a:t>
            </a:r>
            <a:r>
              <a:rPr lang="sk-SK" sz="2400" dirty="0" smtClean="0"/>
              <a:t>sú ovocím manažérov, odbúravajú stres</a:t>
            </a:r>
          </a:p>
          <a:p>
            <a:pPr lvl="0" fontAlgn="base"/>
            <a:r>
              <a:rPr lang="sk-SK" sz="2400" b="1" dirty="0" smtClean="0"/>
              <a:t>CIBUĽA </a:t>
            </a:r>
            <a:r>
              <a:rPr lang="sk-SK" sz="2400" dirty="0" smtClean="0"/>
              <a:t>zlepšuje zásobovanie mozgu kyslíkom</a:t>
            </a:r>
          </a:p>
          <a:p>
            <a:pPr lvl="0" fontAlgn="base"/>
            <a:r>
              <a:rPr lang="sk-SK" sz="2400" b="1" dirty="0" smtClean="0"/>
              <a:t>ĎUMBIER </a:t>
            </a:r>
            <a:r>
              <a:rPr lang="sk-SK" sz="2400" dirty="0" smtClean="0"/>
              <a:t>je vhodný na podporu tvorivosti</a:t>
            </a:r>
          </a:p>
          <a:p>
            <a:pPr lvl="0" fontAlgn="base"/>
            <a:r>
              <a:rPr lang="sk-SK" sz="2400" b="1" dirty="0" smtClean="0"/>
              <a:t>BANÁNY </a:t>
            </a:r>
            <a:r>
              <a:rPr lang="sk-SK" sz="2400" u="sng" dirty="0" err="1" smtClean="0"/>
              <a:t>tyrozín</a:t>
            </a:r>
            <a:r>
              <a:rPr lang="sk-SK" sz="2400" dirty="0" smtClean="0"/>
              <a:t> podporuje sústredenie, tvorivé myslenie a rýchly prenos informácii</a:t>
            </a:r>
          </a:p>
          <a:p>
            <a:pPr fontAlgn="base"/>
            <a:r>
              <a:rPr lang="sk-SK" sz="2400" b="1" dirty="0" smtClean="0"/>
              <a:t>SÓJA </a:t>
            </a:r>
            <a:r>
              <a:rPr lang="sk-SK" sz="2400" u="sng" dirty="0" smtClean="0"/>
              <a:t>lecitín </a:t>
            </a:r>
            <a:r>
              <a:rPr lang="sk-SK" sz="2400" dirty="0" smtClean="0"/>
              <a:t>ovplyvňuje rýchly  a  správny prenos informácii v mozgu a pamäť</a:t>
            </a:r>
          </a:p>
          <a:p>
            <a:pPr marL="0" lvl="0" indent="0" fontAlgn="base">
              <a:buNone/>
            </a:pPr>
            <a:endParaRPr lang="sk-SK" sz="1600" b="1" dirty="0"/>
          </a:p>
        </p:txBody>
      </p:sp>
      <p:pic>
        <p:nvPicPr>
          <p:cNvPr id="9218" name="Picture 2" descr="Výsledok vyhľadávania obrázkov pre dopyt anan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20655" r="3227" b="12263"/>
          <a:stretch/>
        </p:blipFill>
        <p:spPr bwMode="auto">
          <a:xfrm>
            <a:off x="7308304" y="2132856"/>
            <a:ext cx="1319453" cy="62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 descr="Výsledok vyhľadávania obrázkov pre dopyt mrkv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116903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Súvisiaci obrázok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24028" r="10954" b="28975"/>
          <a:stretch/>
        </p:blipFill>
        <p:spPr bwMode="auto">
          <a:xfrm>
            <a:off x="6915339" y="2636912"/>
            <a:ext cx="1052513" cy="489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 descr="Výsledok vyhľadávania obrázkov pre dopyt jahody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12308" r="16337" b="19616"/>
          <a:stretch/>
        </p:blipFill>
        <p:spPr bwMode="auto">
          <a:xfrm>
            <a:off x="7388732" y="2996952"/>
            <a:ext cx="1158240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ok 8" descr="Výsledok vyhľadávania obrázkov pre dopyt zázvor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 r="3950"/>
          <a:stretch/>
        </p:blipFill>
        <p:spPr bwMode="auto">
          <a:xfrm>
            <a:off x="7441595" y="3750105"/>
            <a:ext cx="1153160" cy="751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 descr="Výsledok vyhľadávania obrázkov pre dopyt cibuľa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t="16234" r="15515" b="21035"/>
          <a:stretch/>
        </p:blipFill>
        <p:spPr bwMode="auto">
          <a:xfrm>
            <a:off x="6587137" y="3428999"/>
            <a:ext cx="1010285" cy="619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ok 9" descr="Výsledok vyhľadávania obrázkov pre dopyt banan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t="33333" r="500" b="14000"/>
          <a:stretch/>
        </p:blipFill>
        <p:spPr bwMode="auto">
          <a:xfrm>
            <a:off x="7236296" y="4797152"/>
            <a:ext cx="1124109" cy="464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Výsledok vyhľadávania obrázkov pre dopyt soj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8" t="8923" r="22208" b="7959"/>
          <a:stretch/>
        </p:blipFill>
        <p:spPr bwMode="auto">
          <a:xfrm>
            <a:off x="7712216" y="5661749"/>
            <a:ext cx="806211" cy="8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4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coach4you.sk/files/brainexerc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75" y="2219648"/>
            <a:ext cx="4370854" cy="37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8972" y="692696"/>
            <a:ext cx="7772400" cy="1512169"/>
          </a:xfrm>
        </p:spPr>
        <p:txBody>
          <a:bodyPr>
            <a:normAutofit fontScale="90000"/>
          </a:bodyPr>
          <a:lstStyle/>
          <a:p>
            <a:pPr algn="l"/>
            <a:r>
              <a:rPr lang="sk-SK" sz="6700" b="1" dirty="0"/>
              <a:t>TÝŽDEŇ </a:t>
            </a:r>
            <a:r>
              <a:rPr lang="sk-SK" sz="6700" b="1" dirty="0" smtClean="0"/>
              <a:t>MOZGU</a:t>
            </a:r>
            <a:r>
              <a:rPr lang="sk-SK" sz="4800" b="1" dirty="0" smtClean="0"/>
              <a:t/>
            </a:r>
            <a:br>
              <a:rPr lang="sk-SK" sz="4800" b="1" dirty="0" smtClean="0"/>
            </a:br>
            <a:r>
              <a:rPr lang="sk-SK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- 19.marec 2017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08972" y="2204865"/>
            <a:ext cx="777240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k-SK" sz="3600" dirty="0"/>
          </a:p>
        </p:txBody>
      </p:sp>
      <p:sp>
        <p:nvSpPr>
          <p:cNvPr id="7" name="Obdĺžnik 6"/>
          <p:cNvSpPr/>
          <p:nvPr/>
        </p:nvSpPr>
        <p:spPr>
          <a:xfrm>
            <a:off x="784610" y="2492896"/>
            <a:ext cx="3139318" cy="5909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k-SK" altLang="sk-SK" b="1" dirty="0" smtClean="0">
                <a:solidFill>
                  <a:schemeClr val="accent2">
                    <a:lumMod val="50000"/>
                  </a:schemeClr>
                </a:solidFill>
              </a:rPr>
              <a:t>CELOSVETOVÁ KAMPAŇ </a:t>
            </a:r>
          </a:p>
          <a:p>
            <a:pPr>
              <a:lnSpc>
                <a:spcPct val="90000"/>
              </a:lnSpc>
            </a:pPr>
            <a:r>
              <a:rPr lang="sk-SK" altLang="sk-SK" b="1" dirty="0" smtClean="0">
                <a:solidFill>
                  <a:schemeClr val="accent2">
                    <a:lumMod val="50000"/>
                  </a:schemeClr>
                </a:solidFill>
              </a:rPr>
              <a:t>REALIZUJE SA OD ROKU 1996.</a:t>
            </a:r>
            <a:endParaRPr lang="sk-SK" altLang="sk-SK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84610" y="3198958"/>
            <a:ext cx="53469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k-SK" altLang="sk-SK" b="1" dirty="0" smtClean="0"/>
              <a:t>V 61 KRAJINÁCH SVETA SA KONÁ</a:t>
            </a:r>
          </a:p>
          <a:p>
            <a:pPr>
              <a:lnSpc>
                <a:spcPct val="90000"/>
              </a:lnSpc>
            </a:pPr>
            <a:r>
              <a:rPr lang="sk-SK" altLang="sk-SK" b="1" dirty="0" smtClean="0"/>
              <a:t>TISÍCE OSVETOVÝCH PODUJATÍ </a:t>
            </a:r>
          </a:p>
          <a:p>
            <a:pPr>
              <a:lnSpc>
                <a:spcPct val="90000"/>
              </a:lnSpc>
            </a:pPr>
            <a:r>
              <a:rPr lang="sk-SK" altLang="sk-SK" b="1" dirty="0" smtClean="0"/>
              <a:t>NA TÉMU MOZOG,</a:t>
            </a:r>
          </a:p>
          <a:p>
            <a:pPr>
              <a:lnSpc>
                <a:spcPct val="90000"/>
              </a:lnSpc>
            </a:pPr>
            <a:r>
              <a:rPr lang="sk-SK" altLang="sk-SK" b="1" dirty="0" smtClean="0"/>
              <a:t>JEHO ČINNOSŤ, VÝKONNOSŤ, FUNGOVANIE, </a:t>
            </a:r>
          </a:p>
          <a:p>
            <a:pPr>
              <a:lnSpc>
                <a:spcPct val="90000"/>
              </a:lnSpc>
            </a:pPr>
            <a:r>
              <a:rPr lang="sk-SK" altLang="sk-SK" b="1" dirty="0" smtClean="0"/>
              <a:t>ALE AJ ZLYHÁVANIE.</a:t>
            </a:r>
            <a:endParaRPr lang="sk-SK" altLang="sk-SK" b="1" dirty="0"/>
          </a:p>
        </p:txBody>
      </p:sp>
      <p:sp>
        <p:nvSpPr>
          <p:cNvPr id="9" name="Obdĺžnik 8"/>
          <p:cNvSpPr/>
          <p:nvPr/>
        </p:nvSpPr>
        <p:spPr>
          <a:xfrm>
            <a:off x="784610" y="4566261"/>
            <a:ext cx="4627124" cy="5909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k-SK" altLang="sk-SK" b="1" dirty="0" smtClean="0">
                <a:solidFill>
                  <a:schemeClr val="accent2">
                    <a:lumMod val="50000"/>
                  </a:schemeClr>
                </a:solidFill>
              </a:rPr>
              <a:t>SLOVENSKO </a:t>
            </a:r>
          </a:p>
          <a:p>
            <a:pPr>
              <a:lnSpc>
                <a:spcPct val="90000"/>
              </a:lnSpc>
            </a:pPr>
            <a:r>
              <a:rPr lang="sk-SK" altLang="sk-SK" b="1" dirty="0" smtClean="0">
                <a:solidFill>
                  <a:schemeClr val="accent2">
                    <a:lumMod val="50000"/>
                  </a:schemeClr>
                </a:solidFill>
              </a:rPr>
              <a:t>SA DO AKTIVÍT V ROKU 2017 ZAPÁJA 10. RAZ </a:t>
            </a:r>
            <a:endParaRPr lang="sk-SK" altLang="sk-SK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786276" y="5229200"/>
            <a:ext cx="38862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k-SK" altLang="sk-SK" b="1" dirty="0"/>
              <a:t>akciu zastrešuje </a:t>
            </a:r>
            <a:r>
              <a:rPr lang="sk-SK" altLang="sk-SK" b="1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sk-SK" altLang="sk-SK" b="1" dirty="0" smtClean="0"/>
              <a:t>Slovenská </a:t>
            </a:r>
            <a:r>
              <a:rPr lang="sk-SK" altLang="sk-SK" b="1" dirty="0" err="1"/>
              <a:t>Alzheimerova</a:t>
            </a:r>
            <a:r>
              <a:rPr lang="sk-SK" altLang="sk-SK" b="1" dirty="0"/>
              <a:t> spoločnosť </a:t>
            </a:r>
          </a:p>
          <a:p>
            <a:pPr>
              <a:lnSpc>
                <a:spcPct val="90000"/>
              </a:lnSpc>
            </a:pPr>
            <a:r>
              <a:rPr lang="sk-SK" altLang="sk-SK" b="1" dirty="0"/>
              <a:t>a Centrum </a:t>
            </a:r>
            <a:r>
              <a:rPr lang="sk-SK" altLang="sk-SK" b="1" dirty="0" smtClean="0"/>
              <a:t>MEMORY</a:t>
            </a:r>
            <a:endParaRPr lang="sk-SK" altLang="sk-SK" b="1" dirty="0"/>
          </a:p>
        </p:txBody>
      </p:sp>
    </p:spTree>
    <p:extLst>
      <p:ext uri="{BB962C8B-B14F-4D97-AF65-F5344CB8AC3E}">
        <p14:creationId xmlns:p14="http://schemas.microsoft.com/office/powerpoint/2010/main" val="285462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ok vyhľadávania obrázkov pre dopyt muzsky mozog vs zensk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11824" r="12308" b="11479"/>
          <a:stretch/>
        </p:blipFill>
        <p:spPr bwMode="auto">
          <a:xfrm>
            <a:off x="251520" y="188639"/>
            <a:ext cx="8640960" cy="6483117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0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Výsledok vyhľadávania obrázkov pre dopyt muzsky mozog vs zensk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5559" r="14630" b="6040"/>
          <a:stretch/>
        </p:blipFill>
        <p:spPr bwMode="auto">
          <a:xfrm>
            <a:off x="323528" y="159744"/>
            <a:ext cx="8624626" cy="6456159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53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776864" cy="1143000"/>
          </a:xfrm>
        </p:spPr>
        <p:txBody>
          <a:bodyPr>
            <a:noAutofit/>
          </a:bodyPr>
          <a:lstStyle/>
          <a:p>
            <a:r>
              <a:rPr lang="sk-SK" sz="6400" b="1" dirty="0" smtClean="0">
                <a:solidFill>
                  <a:schemeClr val="accent2">
                    <a:lumMod val="50000"/>
                  </a:schemeClr>
                </a:solidFill>
              </a:rPr>
              <a:t>Ďakujem za pozornosť</a:t>
            </a:r>
            <a:endParaRPr lang="sk-SK" sz="6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39552" y="476672"/>
            <a:ext cx="5094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dirty="0" smtClean="0"/>
              <a:t>Zdroj :</a:t>
            </a:r>
          </a:p>
          <a:p>
            <a:r>
              <a:rPr lang="sk-SK" sz="1100" dirty="0" smtClean="0">
                <a:hlinkClick r:id="rId2"/>
              </a:rPr>
              <a:t>http</a:t>
            </a:r>
            <a:r>
              <a:rPr lang="sk-SK" sz="1100" dirty="0">
                <a:hlinkClick r:id="rId2"/>
              </a:rPr>
              <a:t>://</a:t>
            </a:r>
            <a:r>
              <a:rPr lang="sk-SK" sz="1100" dirty="0" smtClean="0">
                <a:hlinkClick r:id="rId2"/>
              </a:rPr>
              <a:t>ruzomberok.dnes24.sk/pohni-mozgom-zacina-sa-tyzden-mozgu-2017-264024</a:t>
            </a:r>
            <a:endParaRPr lang="sk-SK" sz="1100" dirty="0" smtClean="0"/>
          </a:p>
          <a:p>
            <a:r>
              <a:rPr lang="sk-SK" sz="1100" dirty="0">
                <a:hlinkClick r:id="rId3"/>
              </a:rPr>
              <a:t>http://www.nazdravie.sk/vyziva-pre-mozog</a:t>
            </a:r>
            <a:r>
              <a:rPr lang="sk-SK" sz="1100" dirty="0" smtClean="0">
                <a:hlinkClick r:id="rId3"/>
              </a:rPr>
              <a:t>/</a:t>
            </a:r>
            <a:endParaRPr lang="sk-SK" sz="1100" dirty="0" smtClean="0"/>
          </a:p>
          <a:p>
            <a:r>
              <a:rPr lang="sk-SK" sz="1100" dirty="0">
                <a:hlinkClick r:id="rId4"/>
              </a:rPr>
              <a:t>http://</a:t>
            </a:r>
            <a:r>
              <a:rPr lang="sk-SK" sz="1100" dirty="0" smtClean="0">
                <a:hlinkClick r:id="rId4"/>
              </a:rPr>
              <a:t>zdravie.cvicte.sk/zdravie-1/strava-ktora-podporuje-nas-mozog</a:t>
            </a:r>
            <a:endParaRPr lang="sk-SK" sz="1100" dirty="0" smtClean="0"/>
          </a:p>
          <a:p>
            <a:r>
              <a:rPr lang="sk-SK" sz="1100" dirty="0">
                <a:hlinkClick r:id="rId5"/>
              </a:rPr>
              <a:t>https://</a:t>
            </a:r>
            <a:r>
              <a:rPr lang="sk-SK" sz="1100" dirty="0" smtClean="0">
                <a:hlinkClick r:id="rId5"/>
              </a:rPr>
              <a:t>www.youtube.com/watch?v=3PsH-ePp6AQ</a:t>
            </a:r>
            <a:endParaRPr lang="sk-SK" sz="1100" dirty="0" smtClean="0"/>
          </a:p>
          <a:p>
            <a:r>
              <a:rPr lang="sk-SK" altLang="sk-SK" sz="1100" dirty="0" smtClean="0"/>
              <a:t>Žijeme život prospievajúci mozgu? Mgr. Račková</a:t>
            </a:r>
            <a:endParaRPr lang="sk-SK" sz="1100" dirty="0"/>
          </a:p>
        </p:txBody>
      </p:sp>
      <p:sp>
        <p:nvSpPr>
          <p:cNvPr id="3" name="Obdĺžnik 2"/>
          <p:cNvSpPr/>
          <p:nvPr/>
        </p:nvSpPr>
        <p:spPr>
          <a:xfrm>
            <a:off x="2843808" y="3933056"/>
            <a:ext cx="55801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</a:rPr>
              <a:t>INTELIGENCIA</a:t>
            </a:r>
          </a:p>
          <a:p>
            <a:pPr algn="r"/>
            <a:r>
              <a:rPr lang="sk-SK" sz="2000" b="1" dirty="0" smtClean="0">
                <a:solidFill>
                  <a:schemeClr val="accent2">
                    <a:lumMod val="50000"/>
                  </a:schemeClr>
                </a:solidFill>
              </a:rPr>
              <a:t> JE SCHOPNOSŤ</a:t>
            </a:r>
          </a:p>
          <a:p>
            <a:pPr algn="r"/>
            <a:r>
              <a:rPr lang="sk-SK" sz="2000" b="1" dirty="0" smtClean="0">
                <a:solidFill>
                  <a:schemeClr val="accent2">
                    <a:lumMod val="50000"/>
                  </a:schemeClr>
                </a:solidFill>
              </a:rPr>
              <a:t> ZAHRYZNÚŤ SI DO JAZYKA SKÔR, </a:t>
            </a:r>
          </a:p>
          <a:p>
            <a:pPr algn="r"/>
            <a:r>
              <a:rPr lang="sk-SK" sz="2000" b="1" dirty="0" smtClean="0">
                <a:solidFill>
                  <a:schemeClr val="accent2">
                    <a:lumMod val="50000"/>
                  </a:schemeClr>
                </a:solidFill>
              </a:rPr>
              <a:t> AKO MOZOG NAPADNE </a:t>
            </a:r>
          </a:p>
          <a:p>
            <a:pPr algn="r"/>
            <a:r>
              <a:rPr lang="sk-SK" sz="2000" b="1" dirty="0" smtClean="0">
                <a:solidFill>
                  <a:schemeClr val="accent2">
                    <a:lumMod val="50000"/>
                  </a:schemeClr>
                </a:solidFill>
              </a:rPr>
              <a:t> HLÚPA MYŠLIENKA.</a:t>
            </a:r>
          </a:p>
          <a:p>
            <a:pPr algn="r"/>
            <a:endParaRPr lang="sk-SK" sz="1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JAVORSKÝ Vlado 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97213" y="4733274"/>
            <a:ext cx="4274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>
                <a:solidFill>
                  <a:schemeClr val="accent2">
                    <a:lumMod val="50000"/>
                  </a:schemeClr>
                </a:solidFill>
              </a:rPr>
              <a:t>MOZOG</a:t>
            </a:r>
          </a:p>
          <a:p>
            <a:r>
              <a:rPr lang="sk-SK" sz="2000" b="1" dirty="0" smtClean="0">
                <a:solidFill>
                  <a:schemeClr val="accent2">
                    <a:lumMod val="50000"/>
                  </a:schemeClr>
                </a:solidFill>
              </a:rPr>
              <a:t>JE ORGÁN,</a:t>
            </a:r>
          </a:p>
          <a:p>
            <a:r>
              <a:rPr lang="sk-SK" sz="2000" b="1" dirty="0" smtClean="0">
                <a:solidFill>
                  <a:schemeClr val="accent2">
                    <a:lumMod val="50000"/>
                  </a:schemeClr>
                </a:solidFill>
              </a:rPr>
              <a:t>O KTOROM SI MYSLÍME, </a:t>
            </a:r>
          </a:p>
          <a:p>
            <a:r>
              <a:rPr lang="sk-SK" sz="2000" b="1" dirty="0" smtClean="0">
                <a:solidFill>
                  <a:schemeClr val="accent2">
                    <a:lumMod val="50000"/>
                  </a:schemeClr>
                </a:solidFill>
              </a:rPr>
              <a:t>ŽE MYSLÍME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17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QBwYHhyv-nSdg5Ae142zLa6c4v2YCujsRWXm-99pcAtWvC07D-9M4dU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89098"/>
            <a:ext cx="2434626" cy="32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539551" y="2492896"/>
            <a:ext cx="8229601" cy="8557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Mozog nepatrí medzi najľahšie ľudské orgány,                               váži v priemere 1,3 kg  a tvorí približne 2 % hmotnosti tela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539552" y="3429000"/>
            <a:ext cx="8229600" cy="77532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 smtClean="0"/>
              <a:t>Najťažší mozog </a:t>
            </a:r>
            <a:r>
              <a:rPr lang="sk-SK" sz="2400" dirty="0" smtClean="0"/>
              <a:t>má napr. veľryba - váži takmer 8 kg              Slon takmer - 5 kg a delfín 1,5 kg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539553" y="4293096"/>
            <a:ext cx="8229600" cy="119898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</a:rPr>
              <a:t>Je riadiacim strediskom celého tela a veľkým </a:t>
            </a:r>
            <a:r>
              <a:rPr lang="sk-SK" sz="2400" dirty="0" err="1" smtClean="0">
                <a:solidFill>
                  <a:schemeClr val="accent2">
                    <a:lumMod val="50000"/>
                  </a:schemeClr>
                </a:solidFill>
              </a:rPr>
              <a:t>spaľovačom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</a:rPr>
              <a:t> kalórií - spotrebuje </a:t>
            </a: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</a:rPr>
              <a:t>20 % kyslíka a štvrtinu glukózy (cukrov) v krvnom obehu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1300" dirty="0" smtClean="0">
                <a:solidFill>
                  <a:schemeClr val="accent2">
                    <a:lumMod val="50000"/>
                  </a:schemeClr>
                </a:solidFill>
              </a:rPr>
              <a:t>(podľa </a:t>
            </a:r>
            <a:r>
              <a:rPr lang="sk-SK" sz="1300" dirty="0" err="1" smtClean="0">
                <a:solidFill>
                  <a:schemeClr val="accent2">
                    <a:lumMod val="50000"/>
                  </a:schemeClr>
                </a:solidFill>
              </a:rPr>
              <a:t>American</a:t>
            </a:r>
            <a:r>
              <a:rPr lang="sk-SK" sz="1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1300" dirty="0" err="1" smtClean="0">
                <a:solidFill>
                  <a:schemeClr val="accent2">
                    <a:lumMod val="50000"/>
                  </a:schemeClr>
                </a:solidFill>
              </a:rPr>
              <a:t>College</a:t>
            </a:r>
            <a:r>
              <a:rPr lang="sk-SK" sz="1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1300" dirty="0" err="1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sk-SK" sz="1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1300" dirty="0" err="1" smtClean="0">
                <a:solidFill>
                  <a:schemeClr val="accent2">
                    <a:lumMod val="50000"/>
                  </a:schemeClr>
                </a:solidFill>
              </a:rPr>
              <a:t>Neuropsychopharmacology</a:t>
            </a:r>
            <a:r>
              <a:rPr lang="sk-SK" sz="1300" dirty="0" smtClean="0">
                <a:solidFill>
                  <a:schemeClr val="accent2">
                    <a:lumMod val="50000"/>
                  </a:schemeClr>
                </a:solidFill>
              </a:rPr>
              <a:t> okolo )</a:t>
            </a: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539551" y="5589240"/>
            <a:ext cx="8229601" cy="47052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je orgán v ktorom spočíva naša osobnosť a jedinečnosť</a:t>
            </a:r>
            <a:endParaRPr lang="sk-SK" sz="24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33973" y="1052736"/>
            <a:ext cx="4896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8800" b="1" dirty="0" smtClean="0">
                <a:solidFill>
                  <a:schemeClr val="accent2">
                    <a:lumMod val="50000"/>
                  </a:schemeClr>
                </a:solidFill>
              </a:rPr>
              <a:t>MOZOG</a:t>
            </a:r>
            <a:endParaRPr lang="sk-SK" sz="8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Obrázok 10" descr="Výsledok vyhľadávania obrázkov pre dopyt mozog a vti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t="51013" r="59173" b="2003"/>
          <a:stretch/>
        </p:blipFill>
        <p:spPr bwMode="auto">
          <a:xfrm>
            <a:off x="6372200" y="404664"/>
            <a:ext cx="2376264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84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ýsledok vyhľadávania obrázkov pre dopyt moz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0" y="332656"/>
            <a:ext cx="433742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2736304"/>
          </a:xfrm>
          <a:solidFill>
            <a:schemeClr val="bg2">
              <a:lumMod val="90000"/>
            </a:schemeClr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sk-SK" dirty="0" smtClean="0"/>
              <a:t>Zošúverený, zvráskavený tvar má viac plochy    a teda priestoru na spracovávanie dát </a:t>
            </a:r>
          </a:p>
          <a:p>
            <a:pPr lvl="0"/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Zaujímavé </a:t>
            </a:r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je zistenie vedcov, že delfíny majú ešte prepracovanejšie zvrásnenie mozgu ako 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ľudia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614641" y="692696"/>
            <a:ext cx="523797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800" b="1" dirty="0" smtClean="0">
                <a:solidFill>
                  <a:schemeClr val="accent2">
                    <a:lumMod val="50000"/>
                  </a:schemeClr>
                </a:solidFill>
              </a:rPr>
              <a:t>VRÁSKY</a:t>
            </a:r>
          </a:p>
          <a:p>
            <a:r>
              <a:rPr lang="sk-SK" sz="4800" b="1" dirty="0" smtClean="0">
                <a:solidFill>
                  <a:schemeClr val="accent2">
                    <a:lumMod val="50000"/>
                  </a:schemeClr>
                </a:solidFill>
              </a:rPr>
              <a:t>NA MOZGU</a:t>
            </a:r>
          </a:p>
          <a:p>
            <a:r>
              <a:rPr lang="sk-SK" sz="4800" b="1" dirty="0" smtClean="0">
                <a:solidFill>
                  <a:schemeClr val="accent2">
                    <a:lumMod val="50000"/>
                  </a:schemeClr>
                </a:solidFill>
              </a:rPr>
              <a:t>MAJÚ SVOJ ZMYSEL</a:t>
            </a:r>
            <a:endParaRPr lang="sk-SK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mozog rozdele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74" y="692696"/>
            <a:ext cx="3384376" cy="425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8024" y="1268760"/>
            <a:ext cx="3600400" cy="1143000"/>
          </a:xfrm>
        </p:spPr>
        <p:txBody>
          <a:bodyPr>
            <a:noAutofit/>
          </a:bodyPr>
          <a:lstStyle/>
          <a:p>
            <a:pPr marL="0" indent="0" algn="r"/>
            <a:r>
              <a:rPr lang="sk-SK" b="1" dirty="0" smtClean="0"/>
              <a:t>KOĽKO % MOZGU</a:t>
            </a:r>
            <a:br>
              <a:rPr lang="sk-SK" b="1" dirty="0" smtClean="0"/>
            </a:br>
            <a:r>
              <a:rPr lang="sk-SK" b="1" dirty="0" smtClean="0"/>
              <a:t>VYUŽÍVAME ?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3068960"/>
            <a:ext cx="8064896" cy="3096344"/>
          </a:xfrm>
          <a:noFill/>
          <a:ln w="38100">
            <a:noFill/>
          </a:ln>
        </p:spPr>
        <p:txBody>
          <a:bodyPr>
            <a:normAutofit fontScale="85000" lnSpcReduction="10000"/>
          </a:bodyPr>
          <a:lstStyle/>
          <a:p>
            <a:endParaRPr lang="sk-SK" sz="1100" dirty="0" smtClean="0"/>
          </a:p>
          <a:p>
            <a:r>
              <a:rPr lang="sk-SK" sz="2000" dirty="0" smtClean="0"/>
              <a:t>Roky </a:t>
            </a:r>
            <a:r>
              <a:rPr lang="sk-SK" sz="2000" dirty="0"/>
              <a:t>sa tradovalo, že človek používa len 10 % mozgu</a:t>
            </a:r>
          </a:p>
          <a:p>
            <a:pPr marL="0" indent="0"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Neustálym </a:t>
            </a:r>
            <a:r>
              <a:rPr lang="sk-SK" sz="2000" dirty="0"/>
              <a:t>precvičovaním dokáže toto </a:t>
            </a:r>
            <a:r>
              <a:rPr lang="sk-SK" sz="2000" dirty="0" smtClean="0"/>
              <a:t>% </a:t>
            </a:r>
            <a:r>
              <a:rPr lang="sk-SK" sz="2000" dirty="0"/>
              <a:t>a svoje IQ zároveň zväčšiť </a:t>
            </a:r>
          </a:p>
          <a:p>
            <a:r>
              <a:rPr lang="sk-SK" sz="2000" dirty="0" smtClean="0"/>
              <a:t>Podľa </a:t>
            </a:r>
            <a:r>
              <a:rPr lang="sk-SK" sz="2000" dirty="0" err="1"/>
              <a:t>neurovedcov</a:t>
            </a:r>
            <a:r>
              <a:rPr lang="sk-SK" sz="2000" dirty="0"/>
              <a:t>  je toto tvrdenie </a:t>
            </a:r>
            <a:r>
              <a:rPr lang="sk-SK" sz="2000" b="1" dirty="0"/>
              <a:t>nepravdivé,</a:t>
            </a:r>
            <a:r>
              <a:rPr lang="sk-SK" sz="2000" dirty="0"/>
              <a:t> </a:t>
            </a:r>
            <a:r>
              <a:rPr lang="sk-SK" sz="2000" dirty="0" smtClean="0"/>
              <a:t>  </a:t>
            </a:r>
            <a:r>
              <a:rPr lang="sk-SK" sz="2000" dirty="0" err="1" smtClean="0"/>
              <a:t>Barry</a:t>
            </a:r>
            <a:r>
              <a:rPr lang="sk-SK" sz="2000" dirty="0" smtClean="0"/>
              <a:t> </a:t>
            </a:r>
            <a:r>
              <a:rPr lang="sk-SK" sz="2000" dirty="0" err="1"/>
              <a:t>Beyerstein</a:t>
            </a:r>
            <a:r>
              <a:rPr lang="sk-SK" sz="2000" b="1" dirty="0"/>
              <a:t>  ako príklad uvádza, že  </a:t>
            </a:r>
            <a:r>
              <a:rPr lang="sk-SK" sz="2000" b="1" dirty="0" smtClean="0"/>
              <a:t>postihnutie </a:t>
            </a:r>
            <a:r>
              <a:rPr lang="sk-SK" sz="2000" b="1" dirty="0"/>
              <a:t>takmer ktorejkoľvek časti mozgu  vyvolá reakciu, čo znamená, že je využívaná</a:t>
            </a:r>
            <a:r>
              <a:rPr lang="sk-SK" sz="2000" dirty="0"/>
              <a:t> </a:t>
            </a:r>
            <a:r>
              <a:rPr lang="sk-SK" sz="2000" b="1" dirty="0" smtClean="0"/>
              <a:t>a </a:t>
            </a:r>
            <a:r>
              <a:rPr lang="sk-SK" sz="2000" b="1" dirty="0"/>
              <a:t>NEPOUŽÍVANÉ MOZGOVÉ BUNKY MAJÚ TENDENCIU </a:t>
            </a:r>
            <a:r>
              <a:rPr lang="sk-SK" sz="2000" b="1" dirty="0" smtClean="0"/>
              <a:t>DEGENEROVAŤ</a:t>
            </a:r>
            <a:endParaRPr lang="sk-SK" sz="2000" dirty="0"/>
          </a:p>
          <a:p>
            <a:r>
              <a:rPr lang="sk-SK" sz="2000" dirty="0" smtClean="0"/>
              <a:t>Ak </a:t>
            </a:r>
            <a:r>
              <a:rPr lang="sk-SK" sz="2000" dirty="0"/>
              <a:t>by 90 % buniek nebolo využívaných, bolo by aj </a:t>
            </a:r>
            <a:r>
              <a:rPr lang="sk-SK" sz="2000" b="1" dirty="0"/>
              <a:t>pri pitve relatívne zdravého dospelého </a:t>
            </a:r>
            <a:r>
              <a:rPr lang="sk-SK" sz="2000" b="1" dirty="0" smtClean="0"/>
              <a:t>človeka </a:t>
            </a:r>
            <a:r>
              <a:rPr lang="sk-SK" sz="2000" b="1" dirty="0"/>
              <a:t>vidieť na </a:t>
            </a:r>
            <a:r>
              <a:rPr lang="sk-SK" sz="2000" b="1" dirty="0" smtClean="0"/>
              <a:t>mozgu pokročilú </a:t>
            </a:r>
            <a:r>
              <a:rPr lang="sk-SK" sz="2000" b="1" dirty="0" err="1" smtClean="0"/>
              <a:t>degneráciu</a:t>
            </a:r>
            <a:r>
              <a:rPr lang="sk-SK" sz="2000" b="1" dirty="0"/>
              <a:t>, čo sa však nestáva   </a:t>
            </a:r>
            <a:endParaRPr lang="sk-SK" sz="2000" dirty="0"/>
          </a:p>
          <a:p>
            <a:r>
              <a:rPr lang="sk-SK" sz="1900" b="1" dirty="0"/>
              <a:t>Géniovia verzus blázni</a:t>
            </a:r>
            <a:r>
              <a:rPr lang="sk-SK" sz="1300" b="1" dirty="0"/>
              <a:t/>
            </a:r>
            <a:br>
              <a:rPr lang="sk-SK" sz="1300" b="1" dirty="0"/>
            </a:br>
            <a:r>
              <a:rPr lang="sk-SK" sz="1300" b="1" dirty="0" smtClean="0"/>
              <a:t>P</a:t>
            </a:r>
            <a:r>
              <a:rPr lang="sk-SK" sz="1300" dirty="0" smtClean="0"/>
              <a:t>rírodovedec </a:t>
            </a:r>
            <a:r>
              <a:rPr lang="sk-SK" sz="1300" dirty="0" err="1"/>
              <a:t>Kim</a:t>
            </a:r>
            <a:r>
              <a:rPr lang="sk-SK" sz="1300" dirty="0"/>
              <a:t> </a:t>
            </a:r>
            <a:r>
              <a:rPr lang="sk-SK" sz="1300" dirty="0" err="1"/>
              <a:t>Ung-yong</a:t>
            </a:r>
            <a:r>
              <a:rPr lang="sk-SK" sz="1300" dirty="0"/>
              <a:t>, </a:t>
            </a:r>
            <a:r>
              <a:rPr lang="sk-SK" sz="1300" dirty="0" smtClean="0"/>
              <a:t>je </a:t>
            </a:r>
            <a:r>
              <a:rPr lang="sk-SK" sz="1300" dirty="0"/>
              <a:t>zapísaný v </a:t>
            </a:r>
            <a:r>
              <a:rPr lang="sk-SK" sz="1300" dirty="0" err="1"/>
              <a:t>Guinnessovej</a:t>
            </a:r>
            <a:r>
              <a:rPr lang="sk-SK" sz="1300" dirty="0"/>
              <a:t> knihe rekordov </a:t>
            </a:r>
            <a:r>
              <a:rPr lang="sk-SK" sz="1300" dirty="0" smtClean="0"/>
              <a:t>                                                                                                       pod </a:t>
            </a:r>
            <a:r>
              <a:rPr lang="sk-SK" sz="1300" dirty="0"/>
              <a:t>titulkom – </a:t>
            </a:r>
            <a:r>
              <a:rPr lang="sk-SK" sz="1300" b="1" dirty="0"/>
              <a:t>Človek s najvyšším IQ</a:t>
            </a:r>
            <a:r>
              <a:rPr lang="sk-SK" sz="1300" b="1" dirty="0" smtClean="0"/>
              <a:t>, ktoré </a:t>
            </a:r>
            <a:r>
              <a:rPr lang="sk-SK" sz="1300" b="1" dirty="0"/>
              <a:t>vyrátali na neuveriteľných 210. </a:t>
            </a:r>
            <a:r>
              <a:rPr lang="sk-SK" sz="1300" b="1" dirty="0" smtClean="0"/>
              <a:t>                                                                                           Súperiť </a:t>
            </a:r>
            <a:r>
              <a:rPr lang="sk-SK" sz="1300" b="1" dirty="0"/>
              <a:t>tak môže jedine s Leonardom </a:t>
            </a:r>
            <a:r>
              <a:rPr lang="sk-SK" sz="1300" b="1" dirty="0" err="1"/>
              <a:t>da</a:t>
            </a:r>
            <a:r>
              <a:rPr lang="sk-SK" sz="1300" b="1" dirty="0"/>
              <a:t> </a:t>
            </a:r>
            <a:r>
              <a:rPr lang="sk-SK" sz="1300" b="1" dirty="0" err="1"/>
              <a:t>Vincim</a:t>
            </a:r>
            <a:r>
              <a:rPr lang="sk-SK" sz="1300" b="1" dirty="0"/>
              <a:t>, ktorému namerali rovných 200</a:t>
            </a:r>
            <a:r>
              <a:rPr lang="sk-SK" sz="1300" b="1" dirty="0" smtClean="0"/>
              <a:t>..</a:t>
            </a:r>
            <a:endParaRPr lang="sk-SK" sz="1300" b="1" dirty="0"/>
          </a:p>
        </p:txBody>
      </p:sp>
      <p:pic>
        <p:nvPicPr>
          <p:cNvPr id="4" name="Picture 2" descr="http://img.mediacentrum.sk/gallery/350/1372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94" y="5380470"/>
            <a:ext cx="525438" cy="6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86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 rotWithShape="1">
          <a:blip r:embed="rId2"/>
          <a:srcRect l="3542" t="5833" r="3958"/>
          <a:stretch/>
        </p:blipFill>
        <p:spPr bwMode="auto">
          <a:xfrm>
            <a:off x="611560" y="548680"/>
            <a:ext cx="7848872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24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onebrain.sk/wp-content/uploads/2015/11/mozog-one-brai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3779" r="4221" b="4285"/>
          <a:stretch/>
        </p:blipFill>
        <p:spPr bwMode="auto">
          <a:xfrm>
            <a:off x="701965" y="240144"/>
            <a:ext cx="7758468" cy="4756729"/>
          </a:xfrm>
          <a:prstGeom prst="rect">
            <a:avLst/>
          </a:prstGeom>
          <a:noFill/>
          <a:extLst/>
        </p:spPr>
      </p:pic>
      <p:sp>
        <p:nvSpPr>
          <p:cNvPr id="4" name="Obdĺžnik 3"/>
          <p:cNvSpPr/>
          <p:nvPr/>
        </p:nvSpPr>
        <p:spPr>
          <a:xfrm>
            <a:off x="539552" y="4509120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sk-SK" b="1" dirty="0" smtClean="0">
                <a:solidFill>
                  <a:srgbClr val="C00000"/>
                </a:solidFill>
              </a:rPr>
              <a:t>PRAVÁ MOZGOVÁ HEMISFÉRA</a:t>
            </a:r>
          </a:p>
          <a:p>
            <a:pPr fontAlgn="base"/>
            <a:r>
              <a:rPr lang="sk-SK" dirty="0" smtClean="0">
                <a:solidFill>
                  <a:srgbClr val="C00000"/>
                </a:solidFill>
              </a:rPr>
              <a:t>je </a:t>
            </a:r>
            <a:r>
              <a:rPr lang="sk-SK" dirty="0">
                <a:solidFill>
                  <a:srgbClr val="C00000"/>
                </a:solidFill>
              </a:rPr>
              <a:t>nositeľkou umeleckých schopností, našej tvorivosti, originality, je schopná neobmedzeného vnímania, nie je limitovaná časom, predstavuje ženskú energiu nášho ja.</a:t>
            </a:r>
          </a:p>
          <a:p>
            <a:pPr fontAlgn="base"/>
            <a:r>
              <a:rPr lang="sk-SK" b="1" dirty="0" smtClean="0"/>
              <a:t>ĽAVÁ MOZGOVÁ HEMISFÉRA</a:t>
            </a:r>
          </a:p>
          <a:p>
            <a:pPr fontAlgn="base"/>
            <a:r>
              <a:rPr lang="sk-SK" dirty="0" smtClean="0"/>
              <a:t>uvažuje </a:t>
            </a:r>
            <a:r>
              <a:rPr lang="sk-SK" dirty="0"/>
              <a:t>logicky, analyzuje, kontroluje, manifestuje, ovláda a je nositeľkou mužskej časti nášho ja.</a:t>
            </a:r>
          </a:p>
        </p:txBody>
      </p:sp>
    </p:spTree>
    <p:extLst>
      <p:ext uri="{BB962C8B-B14F-4D97-AF65-F5344CB8AC3E}">
        <p14:creationId xmlns:p14="http://schemas.microsoft.com/office/powerpoint/2010/main" val="21055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ok vyhľadávania obrázkov pre dopyt čo o mozgu možno nevi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368455" cy="224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 descr="Výsledok vyhľadávania obrázkov pre dopyt mozog a vti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4" t="7831" r="3306" b="52791"/>
          <a:stretch/>
        </p:blipFill>
        <p:spPr bwMode="auto">
          <a:xfrm>
            <a:off x="3563888" y="620688"/>
            <a:ext cx="2698091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99798"/>
            <a:ext cx="3672408" cy="2304256"/>
          </a:xfrm>
        </p:spPr>
        <p:txBody>
          <a:bodyPr>
            <a:noAutofit/>
          </a:bodyPr>
          <a:lstStyle/>
          <a:p>
            <a:pPr algn="l"/>
            <a:r>
              <a:rPr lang="sk-SK" b="1" dirty="0" smtClean="0"/>
              <a:t>ČO O MOZGU</a:t>
            </a:r>
            <a:br>
              <a:rPr lang="sk-SK" b="1" dirty="0" smtClean="0"/>
            </a:br>
            <a:r>
              <a:rPr lang="sk-SK" b="1" dirty="0" smtClean="0"/>
              <a:t>MOŽNO</a:t>
            </a:r>
            <a:br>
              <a:rPr lang="sk-SK" b="1" dirty="0" smtClean="0"/>
            </a:br>
            <a:r>
              <a:rPr lang="sk-SK" b="1" dirty="0" smtClean="0"/>
              <a:t>NEVIEME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636912"/>
            <a:ext cx="7893878" cy="367240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sk-SK" sz="2000" dirty="0" smtClean="0"/>
              <a:t>Mozog </a:t>
            </a:r>
            <a:r>
              <a:rPr lang="sk-SK" sz="2000" dirty="0"/>
              <a:t>obsahuje približne </a:t>
            </a:r>
            <a:r>
              <a:rPr lang="sk-SK" sz="2000" b="1" dirty="0"/>
              <a:t>100 miliárd mozgových buniek</a:t>
            </a:r>
            <a:r>
              <a:rPr lang="sk-SK" sz="2000" dirty="0"/>
              <a:t> (neurónov</a:t>
            </a:r>
            <a:r>
              <a:rPr lang="sk-SK" sz="2000" dirty="0" smtClean="0"/>
              <a:t>)</a:t>
            </a:r>
          </a:p>
          <a:p>
            <a:r>
              <a:rPr lang="sk-SK" sz="2000" dirty="0" smtClean="0"/>
              <a:t>Počas </a:t>
            </a:r>
            <a:r>
              <a:rPr lang="sk-SK" sz="2000" dirty="0"/>
              <a:t>skorých fáz tehotenstva vzniká aj </a:t>
            </a:r>
            <a:r>
              <a:rPr lang="sk-SK" sz="2000" b="1" dirty="0"/>
              <a:t>250 000 neurónov </a:t>
            </a:r>
            <a:r>
              <a:rPr lang="sk-SK" sz="2000" b="1" dirty="0" smtClean="0"/>
              <a:t>za 1 minútu</a:t>
            </a:r>
            <a:endParaRPr lang="sk-SK" sz="2000" dirty="0"/>
          </a:p>
          <a:p>
            <a:r>
              <a:rPr lang="sk-SK" sz="2000" dirty="0"/>
              <a:t>Viac neurónov je </a:t>
            </a:r>
            <a:r>
              <a:rPr lang="sk-SK" sz="2000" b="1" dirty="0"/>
              <a:t>na ľavej strane</a:t>
            </a:r>
            <a:r>
              <a:rPr lang="sk-SK" sz="2000" dirty="0"/>
              <a:t> mozgu (cca </a:t>
            </a:r>
            <a:r>
              <a:rPr lang="sk-SK" sz="2000" dirty="0" smtClean="0"/>
              <a:t>186 </a:t>
            </a:r>
            <a:r>
              <a:rPr lang="sk-SK" sz="2000" dirty="0"/>
              <a:t>miliónov</a:t>
            </a:r>
            <a:r>
              <a:rPr lang="sk-SK" sz="2000" dirty="0" smtClean="0"/>
              <a:t>)</a:t>
            </a:r>
          </a:p>
          <a:p>
            <a:r>
              <a:rPr lang="sk-SK" sz="2000" dirty="0"/>
              <a:t>Vytváranie </a:t>
            </a:r>
            <a:r>
              <a:rPr lang="sk-SK" sz="2000" dirty="0" smtClean="0"/>
              <a:t>neurónov </a:t>
            </a:r>
            <a:r>
              <a:rPr lang="sk-SK" sz="2000" dirty="0"/>
              <a:t>je celoživotný </a:t>
            </a:r>
            <a:r>
              <a:rPr lang="sk-SK" sz="2000" dirty="0" smtClean="0"/>
              <a:t>proces a odvíja sa mentálnej aktivity</a:t>
            </a:r>
            <a:endParaRPr lang="sk-SK" sz="2000" dirty="0"/>
          </a:p>
          <a:p>
            <a:r>
              <a:rPr lang="sk-SK" sz="2000" b="1" dirty="0">
                <a:solidFill>
                  <a:schemeClr val="accent2">
                    <a:lumMod val="50000"/>
                  </a:schemeClr>
                </a:solidFill>
              </a:rPr>
              <a:t>Celková rozloha mozgovej kôry je 2500 cm </a:t>
            </a:r>
            <a:r>
              <a:rPr lang="sk-SK" sz="2000" b="1" dirty="0" smtClean="0">
                <a:solidFill>
                  <a:schemeClr val="accent2">
                    <a:lumMod val="50000"/>
                  </a:schemeClr>
                </a:solidFill>
              </a:rPr>
              <a:t>štvorcových </a:t>
            </a:r>
          </a:p>
          <a:p>
            <a:r>
              <a:rPr lang="sk-SK" sz="2000" b="1" dirty="0" smtClean="0">
                <a:solidFill>
                  <a:schemeClr val="accent2">
                    <a:lumMod val="50000"/>
                  </a:schemeClr>
                </a:solidFill>
              </a:rPr>
              <a:t>Pokožka </a:t>
            </a:r>
            <a:r>
              <a:rPr lang="sk-SK" sz="2000" b="1" dirty="0">
                <a:solidFill>
                  <a:schemeClr val="accent2">
                    <a:lumMod val="50000"/>
                  </a:schemeClr>
                </a:solidFill>
              </a:rPr>
              <a:t>nášho tela váži asi dvakrát toľko ako náš </a:t>
            </a:r>
            <a:r>
              <a:rPr lang="sk-SK" sz="2000" b="1" dirty="0" smtClean="0">
                <a:solidFill>
                  <a:schemeClr val="accent2">
                    <a:lumMod val="50000"/>
                  </a:schemeClr>
                </a:solidFill>
              </a:rPr>
              <a:t>mozog</a:t>
            </a:r>
            <a:endParaRPr lang="sk-SK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k-SK" sz="2000" b="1" dirty="0" smtClean="0">
                <a:solidFill>
                  <a:schemeClr val="tx2">
                    <a:lumMod val="75000"/>
                  </a:schemeClr>
                </a:solidFill>
              </a:rPr>
              <a:t>77 </a:t>
            </a: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– 78 </a:t>
            </a:r>
            <a:r>
              <a:rPr lang="sk-SK" sz="2000" b="1" dirty="0" smtClean="0">
                <a:solidFill>
                  <a:schemeClr val="tx2">
                    <a:lumMod val="75000"/>
                  </a:schemeClr>
                </a:solidFill>
              </a:rPr>
              <a:t>% </a:t>
            </a: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mozgu tvorí </a:t>
            </a:r>
            <a:r>
              <a:rPr lang="sk-SK" sz="2000" b="1" dirty="0" smtClean="0">
                <a:solidFill>
                  <a:schemeClr val="tx2">
                    <a:lumMod val="75000"/>
                  </a:schemeClr>
                </a:solidFill>
              </a:rPr>
              <a:t>voda</a:t>
            </a:r>
          </a:p>
          <a:p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</a:rPr>
              <a:t>Mozog tvorí </a:t>
            </a: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</a:rPr>
              <a:t>asi 60% bielej a 40% sivej </a:t>
            </a:r>
            <a:r>
              <a:rPr lang="sk-SK" sz="2000" b="1" dirty="0" smtClean="0">
                <a:solidFill>
                  <a:schemeClr val="accent5">
                    <a:lumMod val="75000"/>
                  </a:schemeClr>
                </a:solidFill>
              </a:rPr>
              <a:t>hmoty</a:t>
            </a:r>
            <a:endParaRPr lang="sk-SK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k-SK" sz="2000" b="1" dirty="0" smtClean="0">
                <a:solidFill>
                  <a:srgbClr val="4F6228"/>
                </a:solidFill>
              </a:rPr>
              <a:t>Prvý </a:t>
            </a:r>
            <a:r>
              <a:rPr lang="sk-SK" sz="2000" b="1" dirty="0">
                <a:solidFill>
                  <a:srgbClr val="4F6228"/>
                </a:solidFill>
              </a:rPr>
              <a:t>vyvinutý zmysel </a:t>
            </a:r>
            <a:r>
              <a:rPr lang="sk-SK" sz="2000" b="1" dirty="0" smtClean="0">
                <a:solidFill>
                  <a:srgbClr val="4F6228"/>
                </a:solidFill>
              </a:rPr>
              <a:t>počas </a:t>
            </a:r>
            <a:r>
              <a:rPr lang="sk-SK" sz="2000" b="1" dirty="0">
                <a:solidFill>
                  <a:srgbClr val="4F6228"/>
                </a:solidFill>
              </a:rPr>
              <a:t>vnútromaternicového vývinu je </a:t>
            </a:r>
            <a:r>
              <a:rPr lang="sk-SK" sz="2000" b="1" dirty="0" smtClean="0">
                <a:solidFill>
                  <a:srgbClr val="4F6228"/>
                </a:solidFill>
              </a:rPr>
              <a:t>HMAT</a:t>
            </a:r>
            <a:endParaRPr lang="sk-SK" sz="2000" b="1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96" cy="1143000"/>
          </a:xfrm>
        </p:spPr>
        <p:txBody>
          <a:bodyPr>
            <a:noAutofit/>
          </a:bodyPr>
          <a:lstStyle/>
          <a:p>
            <a:pPr algn="l"/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MOZOG  A ...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189312"/>
            <a:ext cx="8229600" cy="4152875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sk-SK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</a:rPr>
              <a:t>Prostredie</a:t>
            </a:r>
            <a:r>
              <a:rPr lang="sk-SK" sz="28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sk-SK" sz="2800" dirty="0">
                <a:solidFill>
                  <a:schemeClr val="tx2">
                    <a:lumMod val="75000"/>
                  </a:schemeClr>
                </a:solidFill>
              </a:rPr>
              <a:t> v ktorom dieťa vyrastá, má </a:t>
            </a:r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</a:rPr>
              <a:t>cca </a:t>
            </a:r>
            <a:r>
              <a:rPr lang="sk-SK" sz="2800" dirty="0">
                <a:solidFill>
                  <a:schemeClr val="tx2">
                    <a:lumMod val="75000"/>
                  </a:schemeClr>
                </a:solidFill>
              </a:rPr>
              <a:t>25 </a:t>
            </a:r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</a:rPr>
              <a:t>% </a:t>
            </a: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</a:rPr>
              <a:t>vplyv </a:t>
            </a:r>
            <a:r>
              <a:rPr lang="sk-SK" sz="2800" b="1" dirty="0">
                <a:solidFill>
                  <a:schemeClr val="tx2">
                    <a:lumMod val="75000"/>
                  </a:schemeClr>
                </a:solidFill>
              </a:rPr>
              <a:t>na vývoj a </a:t>
            </a: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</a:rPr>
              <a:t>výkon mozgu, </a:t>
            </a:r>
            <a:r>
              <a:rPr lang="sk-SK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</a:t>
            </a:r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</a:rPr>
              <a:t>pomáha napr. </a:t>
            </a:r>
            <a:r>
              <a:rPr lang="sk-SK" sz="2800" dirty="0">
                <a:solidFill>
                  <a:schemeClr val="tx2">
                    <a:lumMod val="75000"/>
                  </a:schemeClr>
                </a:solidFill>
              </a:rPr>
              <a:t>aj </a:t>
            </a:r>
            <a:r>
              <a:rPr lang="sk-SK" sz="2800" b="1" u="sng" dirty="0" smtClean="0">
                <a:solidFill>
                  <a:schemeClr val="tx2">
                    <a:lumMod val="75000"/>
                  </a:schemeClr>
                </a:solidFill>
              </a:rPr>
              <a:t>ČÍTANIE dieťaťu NAHLAS</a:t>
            </a:r>
            <a:endParaRPr lang="sk-SK" sz="2800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800" b="1" dirty="0" smtClean="0"/>
              <a:t>Kapacita </a:t>
            </a:r>
            <a:r>
              <a:rPr lang="sk-SK" sz="2800" b="1" dirty="0"/>
              <a:t>mozgu pre prežívanie emócií</a:t>
            </a:r>
            <a:r>
              <a:rPr lang="sk-SK" sz="2800" dirty="0"/>
              <a:t>, </a:t>
            </a:r>
            <a:r>
              <a:rPr lang="sk-SK" sz="2800" dirty="0" smtClean="0"/>
              <a:t>                        akými </a:t>
            </a:r>
            <a:r>
              <a:rPr lang="sk-SK" sz="2800" dirty="0"/>
              <a:t>sú </a:t>
            </a:r>
            <a:r>
              <a:rPr lang="sk-SK" sz="2800" b="1" u="sng" dirty="0" smtClean="0"/>
              <a:t>RADOSŤ, ŠŤASTIE, STRACH, ČI PLACHOSŤ         </a:t>
            </a:r>
            <a:r>
              <a:rPr lang="sk-SK" sz="2800" dirty="0" smtClean="0"/>
              <a:t>  sú </a:t>
            </a:r>
            <a:r>
              <a:rPr lang="sk-SK" sz="2800" dirty="0"/>
              <a:t>vyvinuté </a:t>
            </a:r>
            <a:r>
              <a:rPr lang="sk-SK" sz="2800" dirty="0" smtClean="0"/>
              <a:t>už </a:t>
            </a:r>
            <a:r>
              <a:rPr lang="sk-SK" sz="2800" dirty="0"/>
              <a:t>pri </a:t>
            </a:r>
            <a:r>
              <a:rPr lang="sk-SK" sz="2800" dirty="0" smtClean="0"/>
              <a:t>narodení                                             </a:t>
            </a: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</a:rPr>
              <a:t>Vývoj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prežívania týchto emócií ovplyvňuje </a:t>
            </a: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</a:rPr>
              <a:t>konkrétny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typ starostlivosti, ktoré </a:t>
            </a: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</a:rPr>
              <a:t>dieťaťu ďalej poskytujeme</a:t>
            </a:r>
          </a:p>
          <a:p>
            <a:r>
              <a:rPr lang="sk-SK" sz="2800" dirty="0" smtClean="0">
                <a:solidFill>
                  <a:srgbClr val="4F6228"/>
                </a:solidFill>
              </a:rPr>
              <a:t>Za </a:t>
            </a:r>
            <a:r>
              <a:rPr lang="sk-SK" sz="2800" b="1" u="sng" dirty="0" smtClean="0">
                <a:solidFill>
                  <a:srgbClr val="4F6228"/>
                </a:solidFill>
              </a:rPr>
              <a:t>prežívanie a aktivizáciu lásky </a:t>
            </a:r>
            <a:r>
              <a:rPr lang="sk-SK" sz="2800" dirty="0" smtClean="0">
                <a:solidFill>
                  <a:srgbClr val="4F6228"/>
                </a:solidFill>
              </a:rPr>
              <a:t>v mozgu je zodpovedný jeden </a:t>
            </a:r>
            <a:r>
              <a:rPr lang="sk-SK" sz="2800" dirty="0">
                <a:solidFill>
                  <a:srgbClr val="4F6228"/>
                </a:solidFill>
              </a:rPr>
              <a:t>z hormónov </a:t>
            </a:r>
            <a:r>
              <a:rPr lang="sk-SK" sz="2800" dirty="0" smtClean="0">
                <a:solidFill>
                  <a:srgbClr val="4F6228"/>
                </a:solidFill>
              </a:rPr>
              <a:t>- </a:t>
            </a:r>
            <a:r>
              <a:rPr lang="sk-SK" sz="2800" b="1" dirty="0" smtClean="0">
                <a:solidFill>
                  <a:srgbClr val="4F6228"/>
                </a:solidFill>
              </a:rPr>
              <a:t>OXYTOCÍN</a:t>
            </a:r>
            <a:endParaRPr lang="sk-SK" sz="2800" dirty="0">
              <a:solidFill>
                <a:srgbClr val="4F6228"/>
              </a:solidFill>
            </a:endParaRPr>
          </a:p>
        </p:txBody>
      </p:sp>
      <p:pic>
        <p:nvPicPr>
          <p:cNvPr id="5122" name="Picture 2" descr="Výsledok vyhľadávania obrázkov pre dopyt mozog a čítanie nah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691383" cy="179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2004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3536</TotalTime>
  <Words>798</Words>
  <Application>Microsoft Office PowerPoint</Application>
  <PresentationFormat>Prezentácia na obrazovke (4:3)</PresentationFormat>
  <Paragraphs>145</Paragraphs>
  <Slides>22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Prezentácia programu PowerPoint</vt:lpstr>
      <vt:lpstr>TÝŽDEŇ MOZGU 13. - 19.marec 2017</vt:lpstr>
      <vt:lpstr>Prezentácia programu PowerPoint</vt:lpstr>
      <vt:lpstr>Prezentácia programu PowerPoint</vt:lpstr>
      <vt:lpstr>KOĽKO % MOZGU VYUŽÍVAME ?</vt:lpstr>
      <vt:lpstr>Prezentácia programu PowerPoint</vt:lpstr>
      <vt:lpstr>Prezentácia programu PowerPoint</vt:lpstr>
      <vt:lpstr>ČO O MOZGU MOŽNO NEVIEME</vt:lpstr>
      <vt:lpstr>MOZOG  A ...</vt:lpstr>
      <vt:lpstr>FUNKCIA A ČINNOSŤ  MOZOGU</vt:lpstr>
      <vt:lpstr>MOZOG A  AKTIVITA</vt:lpstr>
      <vt:lpstr>VÝŽIVA A MOZOG</vt:lpstr>
      <vt:lpstr>DOPAMÍN  </vt:lpstr>
      <vt:lpstr>KOFEIN</vt:lpstr>
      <vt:lpstr>ACETYLCHOLÍN</vt:lpstr>
      <vt:lpstr>  Vhodné potraviny pre mozog</vt:lpstr>
      <vt:lpstr>TOP  potraviny pre mozog</vt:lpstr>
      <vt:lpstr>Vhodné potraviny pre mozog</vt:lpstr>
      <vt:lpstr>Vhodné potraviny pre mozog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Týždeň mozgu  13. - 19.marec 2017  niektoré zaujímavosti a fakty o mozgu</dc:title>
  <dc:creator>User</dc:creator>
  <cp:lastModifiedBy>User</cp:lastModifiedBy>
  <cp:revision>149</cp:revision>
  <cp:lastPrinted>2017-03-07T13:33:09Z</cp:lastPrinted>
  <dcterms:created xsi:type="dcterms:W3CDTF">2017-02-22T13:47:51Z</dcterms:created>
  <dcterms:modified xsi:type="dcterms:W3CDTF">2019-11-06T13:31:36Z</dcterms:modified>
</cp:coreProperties>
</file>