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372" r:id="rId2"/>
    <p:sldId id="377" r:id="rId3"/>
    <p:sldId id="378" r:id="rId4"/>
    <p:sldId id="379" r:id="rId5"/>
    <p:sldId id="380" r:id="rId6"/>
    <p:sldId id="382" r:id="rId7"/>
    <p:sldId id="381" r:id="rId8"/>
    <p:sldId id="383" r:id="rId9"/>
    <p:sldId id="384" r:id="rId10"/>
    <p:sldId id="368" r:id="rId11"/>
    <p:sldId id="270" r:id="rId12"/>
  </p:sldIdLst>
  <p:sldSz cx="9144000" cy="6858000" type="screen4x3"/>
  <p:notesSz cx="66484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174241"/>
    <a:srgbClr val="000000"/>
    <a:srgbClr val="500000"/>
    <a:srgbClr val="1A0000"/>
    <a:srgbClr val="3E0000"/>
    <a:srgbClr val="FFCCCC"/>
    <a:srgbClr val="322600"/>
    <a:srgbClr val="663300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64" autoAdjust="0"/>
  </p:normalViewPr>
  <p:slideViewPr>
    <p:cSldViewPr>
      <p:cViewPr>
        <p:scale>
          <a:sx n="66" d="100"/>
          <a:sy n="66" d="100"/>
        </p:scale>
        <p:origin x="-1272" y="-84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34" y="-84"/>
      </p:cViewPr>
      <p:guideLst>
        <p:guide orient="horz" pos="3078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1313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1"/>
            <a:ext cx="2881312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5920"/>
            <a:ext cx="2881313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85920"/>
            <a:ext cx="2881312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AD7F71-94AC-4D88-AD76-3619194C38E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93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1313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1"/>
            <a:ext cx="2881312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1838"/>
            <a:ext cx="4887912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2173"/>
            <a:ext cx="4876800" cy="439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Klepnutím lze upravit styly předlohy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Třetí úroveň</a:t>
            </a:r>
          </a:p>
          <a:p>
            <a:pPr lvl="3"/>
            <a:r>
              <a:rPr lang="sk-SK" noProof="0" smtClean="0"/>
              <a:t>Čtvrtá úroveň</a:t>
            </a:r>
          </a:p>
          <a:p>
            <a:pPr lvl="4"/>
            <a:r>
              <a:rPr lang="sk-SK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5920"/>
            <a:ext cx="2881313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85920"/>
            <a:ext cx="2881312" cy="4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8CDD8869-8FC7-4F70-A15C-D9B62BCA673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83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smtClean="0"/>
          </a:p>
        </p:txBody>
      </p:sp>
      <p:sp>
        <p:nvSpPr>
          <p:cNvPr id="368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BE3BAD-58DE-4B91-8D48-5DA8283D0F91}" type="slidenum">
              <a:rPr lang="sk-SK" smtClean="0">
                <a:solidFill>
                  <a:schemeClr val="tx2"/>
                </a:solidFill>
                <a:latin typeface="Arial" charset="0"/>
              </a:rPr>
              <a:pPr eaLnBrk="1" hangingPunct="1"/>
              <a:t>9</a:t>
            </a:fld>
            <a:endParaRPr lang="sk-SK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1063" y="731838"/>
            <a:ext cx="4887912" cy="3665537"/>
          </a:xfrm>
          <a:ln/>
        </p:spPr>
      </p:sp>
      <p:sp>
        <p:nvSpPr>
          <p:cNvPr id="54275" name="Zástupný symbol poznámo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smtClean="0"/>
          </a:p>
        </p:txBody>
      </p:sp>
      <p:sp>
        <p:nvSpPr>
          <p:cNvPr id="5427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E6C1AF-9300-4135-9AA1-D01888C5BD8B}" type="slidenum">
              <a:rPr lang="sk-SK" smtClean="0">
                <a:solidFill>
                  <a:schemeClr val="tx2"/>
                </a:solidFill>
                <a:latin typeface="Arial" charset="0"/>
              </a:rPr>
              <a:pPr eaLnBrk="1" hangingPunct="1"/>
              <a:t>11</a:t>
            </a:fld>
            <a:endParaRPr lang="sk-SK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6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sk-SK" noProof="0" smtClean="0"/>
              <a:t>Kliknite sem a upravte štýl predlohy nadpisov.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k-SK" noProof="0" smtClean="0"/>
              <a:t>Kliknite sem a upravte štýl predlohy podnadpisov.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FC90C-8F94-483E-9A55-64FB787EFF2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410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A0C59-0057-4558-AFFD-BAFB0873B9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5217-302D-4B00-827D-17BA1C5552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54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5103-CA50-4EE6-9AC5-0EE801D07E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191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86DA-3554-4038-89FF-06C79AC960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16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095A8-E8E9-4315-9F0A-4973FC73C6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00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68EF0-653D-4554-9814-D17AD229ED4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68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24573-B7D0-4361-9072-2D4A8E9823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59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B37C-561D-4B98-9901-30FB41A2032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363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A804-120F-4264-A6AC-4C670A31B4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852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BE93-4B40-47CD-A2E8-769DAC3443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72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67">
              <a:srgbClr val="FFCCCC"/>
            </a:gs>
            <a:gs pos="100000">
              <a:srgbClr val="FFF8E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9B32A3D-6CBC-4A96-BBA7-C3B6DC0B69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137" y="2852936"/>
            <a:ext cx="4735312" cy="355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rady do živ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41" y="2230033"/>
            <a:ext cx="4680520" cy="312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67544" y="404664"/>
            <a:ext cx="8136904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8000" b="1" dirty="0" smtClean="0">
                <a:solidFill>
                  <a:srgbClr val="500000"/>
                </a:solidFill>
              </a:rPr>
              <a:t>Poučenia</a:t>
            </a:r>
          </a:p>
          <a:p>
            <a:r>
              <a:rPr lang="sk-SK" sz="3200" b="1" dirty="0" smtClean="0">
                <a:solidFill>
                  <a:srgbClr val="500000"/>
                </a:solidFill>
              </a:rPr>
              <a:t>              pre </a:t>
            </a:r>
            <a:r>
              <a:rPr lang="sk-SK" sz="3200" b="1" dirty="0">
                <a:solidFill>
                  <a:srgbClr val="500000"/>
                </a:solidFill>
              </a:rPr>
              <a:t>seniorov </a:t>
            </a:r>
            <a:r>
              <a:rPr lang="sk-SK" sz="3200" b="1" dirty="0" smtClean="0">
                <a:solidFill>
                  <a:srgbClr val="500000"/>
                </a:solidFill>
              </a:rPr>
              <a:t>a seniorky</a:t>
            </a:r>
          </a:p>
          <a:p>
            <a:r>
              <a:rPr lang="sk-SK" sz="4800" b="1" dirty="0" smtClean="0">
                <a:solidFill>
                  <a:srgbClr val="500000"/>
                </a:solidFill>
              </a:rPr>
              <a:t>         </a:t>
            </a:r>
            <a:r>
              <a:rPr lang="sk-SK" sz="5400" b="1" dirty="0" smtClean="0">
                <a:solidFill>
                  <a:srgbClr val="500000"/>
                </a:solidFill>
              </a:rPr>
              <a:t>nad </a:t>
            </a:r>
            <a:r>
              <a:rPr lang="sk-SK" sz="5400" b="1" dirty="0">
                <a:solidFill>
                  <a:srgbClr val="500000"/>
                </a:solidFill>
              </a:rPr>
              <a:t>65 rokov </a:t>
            </a:r>
            <a:endParaRPr lang="sk-SK" sz="5400" b="1" dirty="0" smtClean="0">
              <a:solidFill>
                <a:srgbClr val="500000"/>
              </a:solidFill>
            </a:endParaRPr>
          </a:p>
          <a:p>
            <a:r>
              <a:rPr lang="sk-SK" sz="2400" dirty="0" smtClean="0">
                <a:solidFill>
                  <a:srgbClr val="500000"/>
                </a:solidFill>
              </a:rPr>
              <a:t>                            podľa </a:t>
            </a:r>
            <a:r>
              <a:rPr lang="sk-SK" sz="2400" dirty="0" err="1">
                <a:solidFill>
                  <a:srgbClr val="500000"/>
                </a:solidFill>
              </a:rPr>
              <a:t>Maxa</a:t>
            </a:r>
            <a:r>
              <a:rPr lang="sk-SK" sz="2400" dirty="0">
                <a:solidFill>
                  <a:srgbClr val="500000"/>
                </a:solidFill>
              </a:rPr>
              <a:t> </a:t>
            </a:r>
            <a:r>
              <a:rPr lang="sk-SK" sz="2400" dirty="0" err="1" smtClean="0">
                <a:solidFill>
                  <a:srgbClr val="500000"/>
                </a:solidFill>
              </a:rPr>
              <a:t>Kašparů</a:t>
            </a:r>
            <a:endParaRPr lang="sk-SK" sz="2400" dirty="0" smtClean="0">
              <a:solidFill>
                <a:srgbClr val="500000"/>
              </a:solidFill>
            </a:endParaRPr>
          </a:p>
          <a:p>
            <a:pPr algn="ctr"/>
            <a:r>
              <a:rPr lang="sk-SK" sz="2400" dirty="0">
                <a:solidFill>
                  <a:srgbClr val="500000"/>
                </a:solidFill>
              </a:rPr>
              <a:t>č</a:t>
            </a:r>
            <a:r>
              <a:rPr lang="sk-SK" sz="2400" dirty="0" smtClean="0">
                <a:solidFill>
                  <a:srgbClr val="500000"/>
                </a:solidFill>
              </a:rPr>
              <a:t>eského psychiatra a kňaza</a:t>
            </a:r>
            <a:endParaRPr lang="sk-SK" sz="2400" dirty="0">
              <a:solidFill>
                <a:srgbClr val="50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67544" y="542547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k-SK" b="1" dirty="0" err="1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Mederiová</a:t>
            </a:r>
            <a:r>
              <a:rPr lang="sk-SK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Terézia, DAHE</a:t>
            </a:r>
          </a:p>
          <a:p>
            <a:pPr>
              <a:defRPr/>
            </a:pPr>
            <a:r>
              <a:rPr lang="sk-SK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RÚVZ v Spišskej Novej Vsi</a:t>
            </a:r>
            <a:br>
              <a:rPr lang="sk-SK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</a:br>
            <a:r>
              <a:rPr lang="sk-SK" sz="12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oddelenie </a:t>
            </a:r>
            <a:r>
              <a:rPr lang="sk-SK" sz="1200" dirty="0" smtClean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Podpory zdravia a výchovy </a:t>
            </a:r>
            <a:r>
              <a:rPr lang="sk-SK" sz="12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k zdraviu</a:t>
            </a:r>
            <a:endParaRPr lang="sk-SK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 descr="VÃ½sledok vyhÄ¾adÃ¡vania obrÃ¡zkov pre dopyt randenie u starÅ¡Ã­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683568" y="680613"/>
            <a:ext cx="7672500" cy="360041"/>
          </a:xfrm>
          <a:prstGeom prst="rect">
            <a:avLst/>
          </a:prstGeom>
          <a:solidFill>
            <a:srgbClr val="F7994B"/>
          </a:solidFill>
          <a:ln>
            <a:solidFill>
              <a:srgbClr val="843F0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E C E P T    ako nezhasnúť</a:t>
            </a:r>
          </a:p>
        </p:txBody>
      </p:sp>
      <p:sp>
        <p:nvSpPr>
          <p:cNvPr id="2" name="Obdĺžnik 1"/>
          <p:cNvSpPr/>
          <p:nvPr/>
        </p:nvSpPr>
        <p:spPr>
          <a:xfrm>
            <a:off x="2267744" y="1340734"/>
            <a:ext cx="626469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SVIECA BUDE HORIEŤ </a:t>
            </a:r>
            <a:r>
              <a:rPr lang="sk-SK" sz="14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ak bude v uzatvorenom priestore</a:t>
            </a:r>
          </a:p>
          <a:p>
            <a:pPr marL="285750" indent="-285750">
              <a:buFontTx/>
              <a:buChar char="-"/>
            </a:pPr>
            <a:r>
              <a:rPr lang="sk-SK" sz="1600" b="1" dirty="0" smtClean="0">
                <a:solidFill>
                  <a:srgbClr val="500000"/>
                </a:solidFill>
              </a:rPr>
              <a:t>OTVORME OKNO - ZAČNE PRÚDIŤ VZDUCH </a:t>
            </a:r>
          </a:p>
          <a:p>
            <a:pPr marL="285750" indent="-285750">
              <a:buFontTx/>
              <a:buChar char="-"/>
            </a:pPr>
            <a:r>
              <a:rPr lang="sk-SK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PLAMEŇ BUDE KMITAŤ</a:t>
            </a:r>
          </a:p>
          <a:p>
            <a:pPr marL="285750" indent="-285750">
              <a:buFontTx/>
              <a:buChar char="-"/>
            </a:pPr>
            <a:r>
              <a:rPr lang="sk-SK" sz="1600" b="1" dirty="0" smtClean="0">
                <a:solidFill>
                  <a:srgbClr val="500000"/>
                </a:solidFill>
              </a:rPr>
              <a:t>OTVORME AJ DVERE - VZNIKNE PRIEVAN             </a:t>
            </a:r>
          </a:p>
          <a:p>
            <a:pPr marL="285750" indent="-285750">
              <a:buFontTx/>
              <a:buChar char="-"/>
            </a:pPr>
            <a:r>
              <a:rPr lang="sk-SK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PLAMEŇ ZHASNE</a:t>
            </a:r>
          </a:p>
        </p:txBody>
      </p:sp>
      <p:pic>
        <p:nvPicPr>
          <p:cNvPr id="4098" name="Picture 2" descr="VÃ½sledok vyhÄ¾adÃ¡vania obrÃ¡zkov pre dopyt sviec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" t="48217" r="36748"/>
          <a:stretch/>
        </p:blipFill>
        <p:spPr bwMode="auto">
          <a:xfrm>
            <a:off x="683568" y="1212219"/>
            <a:ext cx="2088232" cy="131267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714017" y="2708920"/>
            <a:ext cx="7697204" cy="3108543"/>
          </a:xfrm>
          <a:prstGeom prst="rect">
            <a:avLst/>
          </a:prstGeom>
          <a:solidFill>
            <a:srgbClr val="241102"/>
          </a:solidFill>
        </p:spPr>
        <p:txBody>
          <a:bodyPr wrap="square">
            <a:spAutoFit/>
          </a:bodyPr>
          <a:lstStyle/>
          <a:p>
            <a:endParaRPr lang="sk-SK" sz="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sk-SK" sz="20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PODOBNE  JE TO S ČLOVEKOM                                            </a:t>
            </a:r>
          </a:p>
          <a:p>
            <a:r>
              <a:rPr lang="sk-SK" sz="20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1600" dirty="0" smtClean="0">
                <a:solidFill>
                  <a:srgbClr val="FFCC99"/>
                </a:solidFill>
              </a:rPr>
              <a:t>  ABY NEZHASOL, MUSÍ MAŤ V ŽIVOTE VYBUDOVANÝCH     </a:t>
            </a:r>
          </a:p>
          <a:p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sk-SK" sz="24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ŠESŤ STIEN</a:t>
            </a:r>
            <a:r>
              <a:rPr lang="sk-SK" sz="2400" dirty="0">
                <a:solidFill>
                  <a:srgbClr val="FFCC99"/>
                </a:solidFill>
              </a:rPr>
              <a:t> </a:t>
            </a:r>
            <a:endParaRPr lang="sk-SK" sz="2400" dirty="0" smtClean="0">
              <a:solidFill>
                <a:srgbClr val="FFCC99"/>
              </a:solidFill>
            </a:endParaRPr>
          </a:p>
          <a:p>
            <a:r>
              <a:rPr lang="sk-SK" sz="1600" dirty="0" smtClean="0">
                <a:solidFill>
                  <a:srgbClr val="FFCC99"/>
                </a:solidFill>
              </a:rPr>
              <a:t>      -  stena pred nami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PERSPEKTÍVA – vízia do budúcnosti </a:t>
            </a:r>
          </a:p>
          <a:p>
            <a:r>
              <a:rPr lang="sk-SK" sz="1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1600" dirty="0" smtClean="0">
                <a:solidFill>
                  <a:srgbClr val="FFCC99"/>
                </a:solidFill>
              </a:rPr>
              <a:t>  -  stena za nami –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OPORA – ľudia o ktorých sa môžeme oprieť</a:t>
            </a:r>
          </a:p>
          <a:p>
            <a:r>
              <a:rPr lang="sk-SK" sz="1600" dirty="0" smtClean="0">
                <a:solidFill>
                  <a:srgbClr val="FFCC99"/>
                </a:solidFill>
              </a:rPr>
              <a:t>      -  stena po </a:t>
            </a:r>
            <a:r>
              <a:rPr lang="sk-SK" sz="1600" dirty="0">
                <a:solidFill>
                  <a:srgbClr val="FFCC99"/>
                </a:solidFill>
              </a:rPr>
              <a:t>našej </a:t>
            </a:r>
            <a:r>
              <a:rPr lang="sk-SK" sz="1600" dirty="0" smtClean="0">
                <a:solidFill>
                  <a:srgbClr val="FFCC99"/>
                </a:solidFill>
              </a:rPr>
              <a:t>ľavici –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SRDCE – ľudia ktorí nás milujú a my ich</a:t>
            </a:r>
          </a:p>
          <a:p>
            <a:r>
              <a:rPr lang="sk-SK" sz="1600" dirty="0" smtClean="0">
                <a:solidFill>
                  <a:srgbClr val="FFCC99"/>
                </a:solidFill>
              </a:rPr>
              <a:t>      -  pravá </a:t>
            </a:r>
            <a:r>
              <a:rPr lang="sk-SK" sz="1600" dirty="0">
                <a:solidFill>
                  <a:srgbClr val="FFCC99"/>
                </a:solidFill>
              </a:rPr>
              <a:t>stena </a:t>
            </a:r>
            <a:r>
              <a:rPr lang="sk-SK" sz="1600" dirty="0" smtClean="0">
                <a:solidFill>
                  <a:srgbClr val="FFCC99"/>
                </a:solidFill>
              </a:rPr>
              <a:t>–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PRÁCA - SPOLUPRÁCA  - spolupracovníci, kamaráti</a:t>
            </a:r>
          </a:p>
          <a:p>
            <a:r>
              <a:rPr lang="sk-SK" sz="1600" dirty="0" smtClean="0">
                <a:solidFill>
                  <a:srgbClr val="FFCC99"/>
                </a:solidFill>
              </a:rPr>
              <a:t>      -  podlaha -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PEVNOSŤ  - stojíme pevne oboma nohami na zemi,   </a:t>
            </a:r>
          </a:p>
          <a:p>
            <a:r>
              <a:rPr lang="sk-SK" sz="1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nepobehujeme z jednej činnosti ku druhej ....</a:t>
            </a:r>
          </a:p>
          <a:p>
            <a:r>
              <a:rPr lang="sk-SK" sz="1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sk-SK" sz="1600" dirty="0" smtClean="0">
                <a:solidFill>
                  <a:srgbClr val="FFCC99"/>
                </a:solidFill>
              </a:rPr>
              <a:t>- </a:t>
            </a:r>
            <a:r>
              <a:rPr lang="sk-SK" sz="1600" dirty="0">
                <a:solidFill>
                  <a:srgbClr val="FFCC99"/>
                </a:solidFill>
              </a:rPr>
              <a:t> strop –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SLNKO – SVETLO  </a:t>
            </a:r>
            <a:r>
              <a:rPr lang="sk-SK" sz="1600" b="1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duševno </a:t>
            </a:r>
            <a:r>
              <a:rPr lang="sk-SK" sz="1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životná pohoda</a:t>
            </a:r>
          </a:p>
          <a:p>
            <a:r>
              <a:rPr lang="sk-SK" sz="1600" b="1" dirty="0">
                <a:solidFill>
                  <a:srgbClr val="FFCC99"/>
                </a:solidFill>
              </a:rPr>
              <a:t> </a:t>
            </a:r>
            <a:r>
              <a:rPr lang="sk-SK" sz="1600" b="1" dirty="0" smtClean="0">
                <a:solidFill>
                  <a:srgbClr val="FFCC99"/>
                </a:solidFill>
              </a:rPr>
              <a:t>     </a:t>
            </a:r>
            <a:r>
              <a:rPr lang="sk-SK" sz="1400" b="1" i="1" dirty="0" smtClean="0">
                <a:solidFill>
                  <a:srgbClr val="FFCC99"/>
                </a:solidFill>
              </a:rPr>
              <a:t>„BUDUJTE TENTO ŠESŤSTEN A TRIASŤ SA BUDE KAŽDÉ VYHORENIE“</a:t>
            </a:r>
          </a:p>
        </p:txBody>
      </p:sp>
      <p:sp>
        <p:nvSpPr>
          <p:cNvPr id="4" name="Obdĺžnik 3"/>
          <p:cNvSpPr/>
          <p:nvPr/>
        </p:nvSpPr>
        <p:spPr>
          <a:xfrm>
            <a:off x="746426" y="5931434"/>
            <a:ext cx="5142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b="1" dirty="0" smtClean="0">
                <a:solidFill>
                  <a:srgbClr val="241102"/>
                </a:solidFill>
              </a:rPr>
              <a:t>Návrh podľa </a:t>
            </a:r>
            <a:r>
              <a:rPr lang="sk-SK" sz="1200" b="1" dirty="0">
                <a:solidFill>
                  <a:srgbClr val="241102"/>
                </a:solidFill>
              </a:rPr>
              <a:t>českého psychiatra, spisovateľa, pedagóga, </a:t>
            </a:r>
            <a:r>
              <a:rPr lang="sk-SK" sz="1200" b="1" dirty="0" err="1">
                <a:solidFill>
                  <a:srgbClr val="241102"/>
                </a:solidFill>
              </a:rPr>
              <a:t>gréckokatolíckého</a:t>
            </a:r>
            <a:r>
              <a:rPr lang="sk-SK" sz="1200" b="1" dirty="0">
                <a:solidFill>
                  <a:srgbClr val="241102"/>
                </a:solidFill>
              </a:rPr>
              <a:t> kňaza a esperantistu Prof. PaedDr. ThDr. MUDr. </a:t>
            </a:r>
            <a:r>
              <a:rPr lang="sk-SK" sz="1200" b="1" dirty="0" err="1">
                <a:solidFill>
                  <a:srgbClr val="241102"/>
                </a:solidFill>
              </a:rPr>
              <a:t>et</a:t>
            </a:r>
            <a:r>
              <a:rPr lang="sk-SK" sz="1200" b="1" dirty="0">
                <a:solidFill>
                  <a:srgbClr val="241102"/>
                </a:solidFill>
              </a:rPr>
              <a:t> MUDr.  Max </a:t>
            </a:r>
            <a:r>
              <a:rPr lang="sk-SK" sz="1200" b="1" dirty="0" err="1">
                <a:solidFill>
                  <a:srgbClr val="241102"/>
                </a:solidFill>
              </a:rPr>
              <a:t>Kašparů</a:t>
            </a:r>
            <a:r>
              <a:rPr lang="sk-SK" sz="1200" b="1" dirty="0">
                <a:solidFill>
                  <a:srgbClr val="241102"/>
                </a:solidFill>
              </a:rPr>
              <a:t>?</a:t>
            </a:r>
            <a:endParaRPr lang="sk-SK" sz="1200" b="1" i="1" dirty="0">
              <a:solidFill>
                <a:srgbClr val="241102"/>
              </a:solidFill>
            </a:endParaRPr>
          </a:p>
        </p:txBody>
      </p:sp>
      <p:sp>
        <p:nvSpPr>
          <p:cNvPr id="5" name="Ovál 4"/>
          <p:cNvSpPr/>
          <p:nvPr/>
        </p:nvSpPr>
        <p:spPr bwMode="auto">
          <a:xfrm>
            <a:off x="6293908" y="2761690"/>
            <a:ext cx="2062160" cy="107112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63101" y="5348376"/>
            <a:ext cx="7890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k-SK" sz="4000" b="1">
                <a:solidFill>
                  <a:srgbClr val="663300"/>
                </a:solidFill>
                <a:latin typeface="Verdana" pitchFamily="34" charset="0"/>
              </a:rPr>
              <a:t>Ďakujem za pozornosť !</a:t>
            </a:r>
          </a:p>
        </p:txBody>
      </p:sp>
      <p:pic>
        <p:nvPicPr>
          <p:cNvPr id="6" name="Picture 4" descr="Výsledok vyhľadávania obrázkov pre dopyt rady do živ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3" y="771310"/>
            <a:ext cx="7128792" cy="448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1481" y="1844824"/>
            <a:ext cx="8136904" cy="2677656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rgbClr val="500000"/>
                </a:solidFill>
              </a:rPr>
              <a:t>-  hovoriť o nej </a:t>
            </a:r>
            <a:r>
              <a:rPr lang="sk-SK" sz="2800" dirty="0" smtClean="0">
                <a:solidFill>
                  <a:srgbClr val="500000"/>
                </a:solidFill>
              </a:rPr>
              <a:t>znamená byť </a:t>
            </a:r>
            <a:r>
              <a:rPr lang="sk-SK" sz="2800" dirty="0">
                <a:solidFill>
                  <a:srgbClr val="500000"/>
                </a:solidFill>
              </a:rPr>
              <a:t>na </a:t>
            </a:r>
            <a:r>
              <a:rPr lang="sk-SK" sz="2800" dirty="0" smtClean="0">
                <a:solidFill>
                  <a:srgbClr val="500000"/>
                </a:solidFill>
              </a:rPr>
              <a:t>smiech </a:t>
            </a:r>
          </a:p>
          <a:p>
            <a:r>
              <a:rPr lang="sk-SK" sz="2800" smtClean="0">
                <a:solidFill>
                  <a:srgbClr val="500000"/>
                </a:solidFill>
              </a:rPr>
              <a:t>   nikoho </a:t>
            </a:r>
            <a:r>
              <a:rPr lang="sk-SK" sz="2800" dirty="0">
                <a:solidFill>
                  <a:srgbClr val="500000"/>
                </a:solidFill>
              </a:rPr>
              <a:t>to </a:t>
            </a:r>
            <a:r>
              <a:rPr lang="sk-SK" sz="2800" dirty="0" smtClean="0">
                <a:solidFill>
                  <a:srgbClr val="500000"/>
                </a:solidFill>
              </a:rPr>
              <a:t>nezaujíma</a:t>
            </a:r>
          </a:p>
          <a:p>
            <a:pPr marL="342900" indent="-3429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všetci to už počuli </a:t>
            </a:r>
            <a:r>
              <a:rPr lang="sk-SK" sz="2800" dirty="0">
                <a:solidFill>
                  <a:srgbClr val="500000"/>
                </a:solidFill>
              </a:rPr>
              <a:t>veľakrát </a:t>
            </a:r>
            <a:r>
              <a:rPr lang="sk-SK" sz="2800" dirty="0" smtClean="0">
                <a:solidFill>
                  <a:srgbClr val="500000"/>
                </a:solidFill>
              </a:rPr>
              <a:t>a možno </a:t>
            </a:r>
            <a:r>
              <a:rPr lang="sk-SK" sz="2800" dirty="0">
                <a:solidFill>
                  <a:srgbClr val="500000"/>
                </a:solidFill>
              </a:rPr>
              <a:t>to ani nie je </a:t>
            </a:r>
            <a:r>
              <a:rPr lang="sk-SK" sz="2800" dirty="0" smtClean="0">
                <a:solidFill>
                  <a:srgbClr val="500000"/>
                </a:solidFill>
              </a:rPr>
              <a:t>pravda</a:t>
            </a:r>
          </a:p>
          <a:p>
            <a:pPr marL="342900" indent="-3429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niektorí nás síce </a:t>
            </a:r>
            <a:r>
              <a:rPr lang="sk-SK" sz="2800" dirty="0">
                <a:solidFill>
                  <a:srgbClr val="500000"/>
                </a:solidFill>
              </a:rPr>
              <a:t>súcitne počúvajú, ale majú toho dosť. </a:t>
            </a:r>
            <a:endParaRPr lang="sk-SK" sz="2800" dirty="0" smtClean="0">
              <a:solidFill>
                <a:srgbClr val="50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61481" y="878821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M I N U L O S Ť</a:t>
            </a:r>
          </a:p>
        </p:txBody>
      </p:sp>
      <p:sp>
        <p:nvSpPr>
          <p:cNvPr id="4" name="Obdĺžnik 3"/>
          <p:cNvSpPr/>
          <p:nvPr/>
        </p:nvSpPr>
        <p:spPr>
          <a:xfrm>
            <a:off x="467544" y="4725144"/>
            <a:ext cx="8136904" cy="1323439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solidFill>
                  <a:srgbClr val="FFCC99"/>
                </a:solidFill>
              </a:rPr>
              <a:t>ODPORÚČANIE </a:t>
            </a:r>
          </a:p>
          <a:p>
            <a:pPr algn="ctr"/>
            <a:r>
              <a:rPr lang="sk-SK" sz="4000" dirty="0" smtClean="0">
                <a:solidFill>
                  <a:srgbClr val="FFCC99"/>
                </a:solidFill>
              </a:rPr>
              <a:t>uvedomiť </a:t>
            </a:r>
            <a:r>
              <a:rPr lang="sk-SK" sz="4000" dirty="0">
                <a:solidFill>
                  <a:srgbClr val="FFCC99"/>
                </a:solidFill>
              </a:rPr>
              <a:t>si</a:t>
            </a:r>
            <a:r>
              <a:rPr lang="sk-SK" sz="4000" b="1" dirty="0">
                <a:solidFill>
                  <a:srgbClr val="FFCC99"/>
                </a:solidFill>
              </a:rPr>
              <a:t> "STARNEŠ" </a:t>
            </a:r>
          </a:p>
        </p:txBody>
      </p:sp>
    </p:spTree>
    <p:extLst>
      <p:ext uri="{BB962C8B-B14F-4D97-AF65-F5344CB8AC3E}">
        <p14:creationId xmlns:p14="http://schemas.microsoft.com/office/powerpoint/2010/main" val="32890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1481" y="1844824"/>
            <a:ext cx="8136904" cy="4139595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o </a:t>
            </a:r>
            <a:r>
              <a:rPr lang="sk-SK" sz="2800" dirty="0">
                <a:solidFill>
                  <a:srgbClr val="500000"/>
                </a:solidFill>
              </a:rPr>
              <a:t>budúcnosti </a:t>
            </a:r>
            <a:r>
              <a:rPr lang="sk-SK" sz="2800" dirty="0" smtClean="0">
                <a:solidFill>
                  <a:srgbClr val="500000"/>
                </a:solidFill>
              </a:rPr>
              <a:t>tiež nie </a:t>
            </a:r>
            <a:r>
              <a:rPr lang="sk-SK" sz="2800" dirty="0">
                <a:solidFill>
                  <a:srgbClr val="500000"/>
                </a:solidFill>
              </a:rPr>
              <a:t>je dobré príliš </a:t>
            </a:r>
            <a:r>
              <a:rPr lang="sk-SK" sz="2800" dirty="0" smtClean="0">
                <a:solidFill>
                  <a:srgbClr val="500000"/>
                </a:solidFill>
              </a:rPr>
              <a:t>veľa hovoriť</a:t>
            </a:r>
          </a:p>
          <a:p>
            <a:pPr marL="342900" indent="-3429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je </a:t>
            </a:r>
            <a:r>
              <a:rPr lang="sk-SK" sz="2800" dirty="0">
                <a:solidFill>
                  <a:srgbClr val="500000"/>
                </a:solidFill>
              </a:rPr>
              <a:t>nutné </a:t>
            </a:r>
            <a:r>
              <a:rPr lang="sk-SK" sz="2800" dirty="0" smtClean="0">
                <a:solidFill>
                  <a:srgbClr val="500000"/>
                </a:solidFill>
              </a:rPr>
              <a:t>sa na ňu pripraviť  </a:t>
            </a:r>
          </a:p>
          <a:p>
            <a:endParaRPr lang="sk-SK" sz="1100" dirty="0" smtClean="0">
              <a:solidFill>
                <a:srgbClr val="500000"/>
              </a:solidFill>
            </a:endParaRP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</a:t>
            </a:r>
            <a:r>
              <a:rPr lang="sk-SK" sz="2800" b="1" dirty="0" smtClean="0">
                <a:solidFill>
                  <a:srgbClr val="500000"/>
                </a:solidFill>
              </a:rPr>
              <a:t>napr</a:t>
            </a:r>
            <a:r>
              <a:rPr lang="sk-SK" sz="2800" b="1" dirty="0">
                <a:solidFill>
                  <a:srgbClr val="500000"/>
                </a:solidFill>
              </a:rPr>
              <a:t>. </a:t>
            </a:r>
            <a:r>
              <a:rPr lang="sk-SK" sz="2800" dirty="0" err="1" smtClean="0">
                <a:solidFill>
                  <a:srgbClr val="500000"/>
                </a:solidFill>
              </a:rPr>
              <a:t>madlá</a:t>
            </a:r>
            <a:r>
              <a:rPr lang="sk-SK" sz="2800" dirty="0" smtClean="0">
                <a:solidFill>
                  <a:srgbClr val="500000"/>
                </a:solidFill>
              </a:rPr>
              <a:t> </a:t>
            </a:r>
            <a:r>
              <a:rPr lang="sk-SK" sz="2800" dirty="0">
                <a:solidFill>
                  <a:srgbClr val="500000"/>
                </a:solidFill>
              </a:rPr>
              <a:t>v kúpeľni a na záchode, </a:t>
            </a:r>
            <a:endParaRPr lang="sk-SK" sz="2800" dirty="0" smtClean="0">
              <a:solidFill>
                <a:srgbClr val="500000"/>
              </a:solidFill>
            </a:endParaRP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         optimálne </a:t>
            </a:r>
            <a:r>
              <a:rPr lang="sk-SK" sz="2800" dirty="0">
                <a:solidFill>
                  <a:srgbClr val="500000"/>
                </a:solidFill>
              </a:rPr>
              <a:t>teplo, teplá voda, </a:t>
            </a:r>
            <a:endParaRPr lang="sk-SK" sz="2800" dirty="0" smtClean="0">
              <a:solidFill>
                <a:srgbClr val="500000"/>
              </a:solidFill>
            </a:endParaRP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         výťah </a:t>
            </a:r>
            <a:r>
              <a:rPr lang="sk-SK" sz="2800" dirty="0">
                <a:solidFill>
                  <a:srgbClr val="500000"/>
                </a:solidFill>
              </a:rPr>
              <a:t>či doprava po schodoch, </a:t>
            </a:r>
            <a:endParaRPr lang="sk-SK" sz="2800" dirty="0" smtClean="0">
              <a:solidFill>
                <a:srgbClr val="500000"/>
              </a:solidFill>
            </a:endParaRP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         zuby</a:t>
            </a:r>
            <a:r>
              <a:rPr lang="sk-SK" sz="2800" dirty="0">
                <a:solidFill>
                  <a:srgbClr val="500000"/>
                </a:solidFill>
              </a:rPr>
              <a:t>, okuliare, čitateľný mobil, </a:t>
            </a:r>
            <a:r>
              <a:rPr lang="sk-SK" sz="2800" dirty="0" smtClean="0">
                <a:solidFill>
                  <a:srgbClr val="500000"/>
                </a:solidFill>
              </a:rPr>
              <a:t>          </a:t>
            </a: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         načúvací prístroj </a:t>
            </a:r>
            <a:r>
              <a:rPr lang="sk-SK" sz="2800" dirty="0">
                <a:solidFill>
                  <a:srgbClr val="500000"/>
                </a:solidFill>
              </a:rPr>
              <a:t>pre </a:t>
            </a:r>
            <a:r>
              <a:rPr lang="sk-SK" sz="2800" dirty="0" smtClean="0">
                <a:solidFill>
                  <a:srgbClr val="500000"/>
                </a:solidFill>
              </a:rPr>
              <a:t>hluchotu...    </a:t>
            </a:r>
          </a:p>
          <a:p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         </a:t>
            </a:r>
            <a:r>
              <a:rPr lang="sk-SK" sz="2800" b="1" dirty="0" smtClean="0">
                <a:solidFill>
                  <a:srgbClr val="500000"/>
                </a:solidFill>
              </a:rPr>
              <a:t>Nedoslýchavosť totižto nesmierne </a:t>
            </a:r>
          </a:p>
          <a:p>
            <a:r>
              <a:rPr lang="sk-SK" sz="2800" b="1" dirty="0">
                <a:solidFill>
                  <a:srgbClr val="500000"/>
                </a:solidFill>
              </a:rPr>
              <a:t> </a:t>
            </a:r>
            <a:r>
              <a:rPr lang="sk-SK" sz="2800" b="1" dirty="0" smtClean="0">
                <a:solidFill>
                  <a:srgbClr val="500000"/>
                </a:solidFill>
              </a:rPr>
              <a:t>           </a:t>
            </a:r>
            <a:r>
              <a:rPr lang="sk-SK" sz="2800" b="1" dirty="0" err="1" smtClean="0">
                <a:solidFill>
                  <a:srgbClr val="500000"/>
                </a:solidFill>
              </a:rPr>
              <a:t>znervozňuje</a:t>
            </a:r>
            <a:endParaRPr lang="sk-SK" sz="2800" b="1" dirty="0">
              <a:solidFill>
                <a:srgbClr val="50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61481" y="878821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B U D Ú C N O S Ť</a:t>
            </a:r>
          </a:p>
        </p:txBody>
      </p:sp>
    </p:spTree>
    <p:extLst>
      <p:ext uri="{BB962C8B-B14F-4D97-AF65-F5344CB8AC3E}">
        <p14:creationId xmlns:p14="http://schemas.microsoft.com/office/powerpoint/2010/main" val="3219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49919" y="2492896"/>
            <a:ext cx="8136904" cy="3108543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je pre každého </a:t>
            </a:r>
            <a:r>
              <a:rPr lang="sk-SK" sz="2800" b="1" dirty="0" smtClean="0">
                <a:solidFill>
                  <a:srgbClr val="500000"/>
                </a:solidFill>
              </a:rPr>
              <a:t>najdôležitejšia</a:t>
            </a:r>
            <a:r>
              <a:rPr lang="sk-SK" sz="2800" dirty="0" smtClean="0">
                <a:solidFill>
                  <a:srgbClr val="500000"/>
                </a:solidFill>
              </a:rPr>
              <a:t> a treba </a:t>
            </a:r>
            <a:r>
              <a:rPr lang="sk-SK" sz="2800" dirty="0">
                <a:solidFill>
                  <a:srgbClr val="500000"/>
                </a:solidFill>
              </a:rPr>
              <a:t>ju náležite </a:t>
            </a:r>
            <a:r>
              <a:rPr lang="sk-SK" sz="2800" dirty="0" smtClean="0">
                <a:solidFill>
                  <a:srgbClr val="500000"/>
                </a:solidFill>
              </a:rPr>
              <a:t>využiť</a:t>
            </a:r>
          </a:p>
          <a:p>
            <a:pPr marL="457200" indent="-4572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za každú cenu dodržiavať </a:t>
            </a:r>
            <a:r>
              <a:rPr lang="sk-SK" sz="2800" b="1" dirty="0" smtClean="0">
                <a:solidFill>
                  <a:srgbClr val="500000"/>
                </a:solidFill>
              </a:rPr>
              <a:t>osobnú hygienu</a:t>
            </a:r>
            <a:endParaRPr lang="sk-SK" sz="2800" b="1" dirty="0">
              <a:solidFill>
                <a:srgbClr val="500000"/>
              </a:solidFill>
            </a:endParaRPr>
          </a:p>
          <a:p>
            <a:r>
              <a:rPr lang="sk-SK" sz="2800" dirty="0" smtClean="0">
                <a:solidFill>
                  <a:srgbClr val="500000"/>
                </a:solidFill>
              </a:rPr>
              <a:t>    (pravidelný kúpeľ</a:t>
            </a:r>
            <a:r>
              <a:rPr lang="sk-SK" sz="2800" dirty="0">
                <a:solidFill>
                  <a:srgbClr val="500000"/>
                </a:solidFill>
              </a:rPr>
              <a:t>, </a:t>
            </a:r>
            <a:r>
              <a:rPr lang="sk-SK" sz="2800" dirty="0" smtClean="0">
                <a:solidFill>
                  <a:srgbClr val="500000"/>
                </a:solidFill>
              </a:rPr>
              <a:t>pretože zápach odpudzuje)</a:t>
            </a:r>
          </a:p>
          <a:p>
            <a:pPr marL="457200" indent="-45720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zaujímať sa o všetko čo sa vo svete deje</a:t>
            </a:r>
          </a:p>
          <a:p>
            <a:pPr marL="457200" indent="-457200">
              <a:buFontTx/>
              <a:buChar char="-"/>
            </a:pPr>
            <a:r>
              <a:rPr lang="sk-SK" sz="2800" b="1" dirty="0" smtClean="0">
                <a:solidFill>
                  <a:srgbClr val="500000"/>
                </a:solidFill>
              </a:rPr>
              <a:t>Vzdelávať sa – čítať knihy, časopisy,</a:t>
            </a:r>
            <a:endParaRPr lang="sk-SK" sz="2800" b="1" dirty="0">
              <a:solidFill>
                <a:srgbClr val="500000"/>
              </a:solidFill>
            </a:endParaRPr>
          </a:p>
          <a:p>
            <a:r>
              <a:rPr lang="sk-SK" sz="2800" b="1" dirty="0">
                <a:solidFill>
                  <a:srgbClr val="500000"/>
                </a:solidFill>
              </a:rPr>
              <a:t> </a:t>
            </a:r>
            <a:r>
              <a:rPr lang="sk-SK" sz="2800" b="1" dirty="0" smtClean="0">
                <a:solidFill>
                  <a:srgbClr val="500000"/>
                </a:solidFill>
              </a:rPr>
              <a:t>                              lúštiť krížovky, hádanky...</a:t>
            </a:r>
          </a:p>
        </p:txBody>
      </p:sp>
      <p:sp>
        <p:nvSpPr>
          <p:cNvPr id="3" name="Obdĺžnik 2"/>
          <p:cNvSpPr/>
          <p:nvPr/>
        </p:nvSpPr>
        <p:spPr>
          <a:xfrm>
            <a:off x="449919" y="1294319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P R Í T O M N O S Ť</a:t>
            </a:r>
          </a:p>
        </p:txBody>
      </p:sp>
    </p:spTree>
    <p:extLst>
      <p:ext uri="{BB962C8B-B14F-4D97-AF65-F5344CB8AC3E}">
        <p14:creationId xmlns:p14="http://schemas.microsoft.com/office/powerpoint/2010/main" val="1025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89653" y="1700808"/>
            <a:ext cx="8136904" cy="4154984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sk-SK" sz="2200" b="1" dirty="0" smtClean="0">
                <a:solidFill>
                  <a:srgbClr val="500000"/>
                </a:solidFill>
              </a:rPr>
              <a:t>NEŠETRIŤ</a:t>
            </a:r>
            <a:r>
              <a:rPr lang="sk-SK" sz="2200" dirty="0" smtClean="0">
                <a:solidFill>
                  <a:srgbClr val="500000"/>
                </a:solidFill>
              </a:rPr>
              <a:t> </a:t>
            </a:r>
            <a:r>
              <a:rPr lang="sk-SK" sz="2200" dirty="0">
                <a:solidFill>
                  <a:srgbClr val="500000"/>
                </a:solidFill>
              </a:rPr>
              <a:t>už nebude príležitosť </a:t>
            </a:r>
            <a:r>
              <a:rPr lang="sk-SK" sz="2200" dirty="0" smtClean="0">
                <a:solidFill>
                  <a:srgbClr val="500000"/>
                </a:solidFill>
              </a:rPr>
              <a:t>úspory </a:t>
            </a:r>
            <a:r>
              <a:rPr lang="sk-SK" sz="2200" dirty="0">
                <a:solidFill>
                  <a:srgbClr val="500000"/>
                </a:solidFill>
              </a:rPr>
              <a:t>využiť, </a:t>
            </a:r>
            <a:r>
              <a:rPr lang="sk-SK" sz="2200" b="1" dirty="0">
                <a:solidFill>
                  <a:srgbClr val="500000"/>
                </a:solidFill>
              </a:rPr>
              <a:t>potomkovia to </a:t>
            </a:r>
            <a:r>
              <a:rPr lang="sk-SK" sz="2200" b="1" dirty="0" smtClean="0">
                <a:solidFill>
                  <a:srgbClr val="500000"/>
                </a:solidFill>
              </a:rPr>
              <a:t>rozhádžu</a:t>
            </a:r>
          </a:p>
          <a:p>
            <a:pPr marL="285750" lvl="0" indent="-285750">
              <a:buFontTx/>
              <a:buChar char="-"/>
            </a:pPr>
            <a:r>
              <a:rPr lang="sk-SK" sz="2200" dirty="0" smtClean="0">
                <a:solidFill>
                  <a:srgbClr val="000000"/>
                </a:solidFill>
              </a:rPr>
              <a:t>uvedomiť si, že  </a:t>
            </a:r>
            <a:r>
              <a:rPr lang="sk-SK" sz="2200" b="1" dirty="0" smtClean="0">
                <a:solidFill>
                  <a:srgbClr val="000000"/>
                </a:solidFill>
              </a:rPr>
              <a:t>NIE SME NAJDÔLEŽITEJŠÍ</a:t>
            </a:r>
          </a:p>
          <a:p>
            <a:pPr marL="285750" lvl="0" indent="-285750">
              <a:buFontTx/>
              <a:buChar char="-"/>
            </a:pPr>
            <a:r>
              <a:rPr lang="sk-SK" sz="2200" dirty="0" smtClean="0">
                <a:solidFill>
                  <a:schemeClr val="accent6">
                    <a:lumMod val="50000"/>
                  </a:schemeClr>
                </a:solidFill>
              </a:rPr>
              <a:t>primerane sa starať o </a:t>
            </a:r>
            <a:r>
              <a:rPr lang="sk-SK" sz="2200" b="1" dirty="0" smtClean="0">
                <a:solidFill>
                  <a:schemeClr val="accent6">
                    <a:lumMod val="50000"/>
                  </a:schemeClr>
                </a:solidFill>
              </a:rPr>
              <a:t>SVOJE ZDRAVIE</a:t>
            </a:r>
          </a:p>
          <a:p>
            <a:pPr marL="285750" lvl="0" indent="-285750">
              <a:buFontTx/>
              <a:buChar char="-"/>
            </a:pPr>
            <a:r>
              <a:rPr lang="sk-SK" sz="2200" b="1" dirty="0" smtClean="0">
                <a:solidFill>
                  <a:srgbClr val="000000"/>
                </a:solidFill>
              </a:rPr>
              <a:t>BYŤ SAMOSTATNÝ </a:t>
            </a:r>
            <a:r>
              <a:rPr lang="sk-SK" sz="2200" dirty="0">
                <a:solidFill>
                  <a:srgbClr val="000000"/>
                </a:solidFill>
              </a:rPr>
              <a:t>bez partnera, vedieť si uvariť, vyprať a pod., </a:t>
            </a:r>
            <a:r>
              <a:rPr lang="sk-SK" sz="2200" dirty="0" smtClean="0">
                <a:solidFill>
                  <a:srgbClr val="000000"/>
                </a:solidFill>
              </a:rPr>
              <a:t>u </a:t>
            </a:r>
            <a:r>
              <a:rPr lang="sk-SK" sz="2200" dirty="0">
                <a:solidFill>
                  <a:srgbClr val="000000"/>
                </a:solidFill>
              </a:rPr>
              <a:t>žien zvládať mužské </a:t>
            </a:r>
            <a:r>
              <a:rPr lang="sk-SK" sz="2200" dirty="0" smtClean="0">
                <a:solidFill>
                  <a:srgbClr val="000000"/>
                </a:solidFill>
              </a:rPr>
              <a:t>činnosti</a:t>
            </a:r>
          </a:p>
          <a:p>
            <a:pPr marL="285750" lvl="0" indent="-285750">
              <a:buFontTx/>
              <a:buChar char="-"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</a:rPr>
              <a:t>mať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</a:rPr>
              <a:t>priateľov </a:t>
            </a:r>
            <a:r>
              <a:rPr lang="sk-SK" sz="2200" b="1" dirty="0" smtClean="0">
                <a:solidFill>
                  <a:schemeClr val="bg1">
                    <a:lumMod val="50000"/>
                  </a:schemeClr>
                </a:solidFill>
              </a:rPr>
              <a:t>POZITÍVNE NALADENÝCH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</a:rPr>
              <a:t>tam, kde sa len narieka a nadáva, tam 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</a:rPr>
              <a:t>nechoďte</a:t>
            </a:r>
          </a:p>
          <a:p>
            <a:pPr marL="285750" lvl="0" indent="-285750">
              <a:buFontTx/>
              <a:buChar char="-"/>
            </a:pPr>
            <a:r>
              <a:rPr lang="sk-SK" sz="2200" dirty="0" smtClean="0">
                <a:solidFill>
                  <a:srgbClr val="660066"/>
                </a:solidFill>
              </a:rPr>
              <a:t>v </a:t>
            </a:r>
            <a:r>
              <a:rPr lang="sk-SK" sz="2200" dirty="0">
                <a:solidFill>
                  <a:srgbClr val="660066"/>
                </a:solidFill>
              </a:rPr>
              <a:t>spoločnosti hovorte primeranú intenzitou, </a:t>
            </a:r>
            <a:r>
              <a:rPr lang="sk-SK" sz="2200" b="1" dirty="0" smtClean="0">
                <a:solidFill>
                  <a:srgbClr val="660066"/>
                </a:solidFill>
              </a:rPr>
              <a:t>PRÍLIŠ HLASNÁ REČ ODPUDZUJE</a:t>
            </a:r>
          </a:p>
          <a:p>
            <a:pPr marL="285750" lvl="0" indent="-285750">
              <a:buFontTx/>
              <a:buChar char="-"/>
            </a:pPr>
            <a:r>
              <a:rPr lang="sk-SK" sz="2200" dirty="0" smtClean="0">
                <a:solidFill>
                  <a:schemeClr val="accent6">
                    <a:lumMod val="50000"/>
                  </a:schemeClr>
                </a:solidFill>
              </a:rPr>
              <a:t>mať </a:t>
            </a:r>
            <a:r>
              <a:rPr lang="sk-SK" sz="2200" dirty="0">
                <a:solidFill>
                  <a:schemeClr val="accent6">
                    <a:lumMod val="50000"/>
                  </a:schemeClr>
                </a:solidFill>
              </a:rPr>
              <a:t>dostatok času, povedať </a:t>
            </a:r>
            <a:r>
              <a:rPr lang="sk-SK" sz="2200" b="1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sk-SK" sz="2200" dirty="0" smtClean="0">
                <a:solidFill>
                  <a:schemeClr val="accent6">
                    <a:lumMod val="50000"/>
                  </a:schemeClr>
                </a:solidFill>
              </a:rPr>
              <a:t>NEMÁM ČAS", </a:t>
            </a:r>
            <a:r>
              <a:rPr lang="sk-SK" sz="2200" dirty="0">
                <a:solidFill>
                  <a:schemeClr val="accent6">
                    <a:lumMod val="50000"/>
                  </a:schemeClr>
                </a:solidFill>
              </a:rPr>
              <a:t>znamená, buď </a:t>
            </a:r>
            <a:r>
              <a:rPr lang="sk-SK" sz="2200" dirty="0" smtClean="0">
                <a:solidFill>
                  <a:schemeClr val="accent6">
                    <a:lumMod val="50000"/>
                  </a:schemeClr>
                </a:solidFill>
              </a:rPr>
              <a:t>"NECHCE SA MI" </a:t>
            </a:r>
            <a:r>
              <a:rPr lang="sk-SK" sz="2200" dirty="0">
                <a:solidFill>
                  <a:schemeClr val="accent6">
                    <a:lumMod val="50000"/>
                  </a:schemeClr>
                </a:solidFill>
              </a:rPr>
              <a:t>alebo </a:t>
            </a:r>
            <a:r>
              <a:rPr lang="sk-SK" sz="2200" dirty="0" smtClean="0">
                <a:solidFill>
                  <a:schemeClr val="accent6">
                    <a:lumMod val="50000"/>
                  </a:schemeClr>
                </a:solidFill>
              </a:rPr>
              <a:t>"SOM NESCHOPNÝ„</a:t>
            </a:r>
            <a:r>
              <a:rPr lang="sk-SK" sz="2200" b="1" dirty="0" smtClean="0">
                <a:solidFill>
                  <a:schemeClr val="accent6">
                    <a:lumMod val="50000"/>
                  </a:schemeClr>
                </a:solidFill>
              </a:rPr>
              <a:t> NIČ NEMUSÍTE</a:t>
            </a:r>
          </a:p>
        </p:txBody>
      </p:sp>
      <p:sp>
        <p:nvSpPr>
          <p:cNvPr id="3" name="Obdĺžnik 2"/>
          <p:cNvSpPr/>
          <p:nvPr/>
        </p:nvSpPr>
        <p:spPr>
          <a:xfrm>
            <a:off x="457807" y="692696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O D P O R Ú Č A N I A</a:t>
            </a:r>
          </a:p>
        </p:txBody>
      </p:sp>
    </p:spTree>
    <p:extLst>
      <p:ext uri="{BB962C8B-B14F-4D97-AF65-F5344CB8AC3E}">
        <p14:creationId xmlns:p14="http://schemas.microsoft.com/office/powerpoint/2010/main" val="30752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89653" y="1700808"/>
            <a:ext cx="8136904" cy="4401205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sk-SK" sz="2800" dirty="0" smtClean="0">
                <a:solidFill>
                  <a:srgbClr val="500000"/>
                </a:solidFill>
              </a:rPr>
              <a:t>majte </a:t>
            </a:r>
            <a:r>
              <a:rPr lang="sk-SK" sz="2800" dirty="0">
                <a:solidFill>
                  <a:srgbClr val="500000"/>
                </a:solidFill>
              </a:rPr>
              <a:t>svoj majetok, byt, peniaze, </a:t>
            </a:r>
            <a:endParaRPr lang="sk-SK" sz="2800" dirty="0" smtClean="0">
              <a:solidFill>
                <a:srgbClr val="500000"/>
              </a:solidFill>
            </a:endParaRPr>
          </a:p>
          <a:p>
            <a:pPr lvl="0"/>
            <a:r>
              <a:rPr lang="sk-SK" sz="2800" dirty="0">
                <a:solidFill>
                  <a:srgbClr val="500000"/>
                </a:solidFill>
              </a:rPr>
              <a:t> </a:t>
            </a:r>
            <a:r>
              <a:rPr lang="sk-SK" sz="2800" dirty="0" smtClean="0">
                <a:solidFill>
                  <a:srgbClr val="500000"/>
                </a:solidFill>
              </a:rPr>
              <a:t>  žiť </a:t>
            </a:r>
            <a:r>
              <a:rPr lang="sk-SK" sz="2800" dirty="0">
                <a:solidFill>
                  <a:srgbClr val="500000"/>
                </a:solidFill>
              </a:rPr>
              <a:t>každý za </a:t>
            </a:r>
            <a:r>
              <a:rPr lang="sk-SK" sz="2800" dirty="0" smtClean="0">
                <a:solidFill>
                  <a:srgbClr val="500000"/>
                </a:solidFill>
              </a:rPr>
              <a:t>svoje</a:t>
            </a:r>
          </a:p>
          <a:p>
            <a:pPr lvl="0"/>
            <a:r>
              <a:rPr lang="sk-SK" sz="2800" dirty="0" smtClean="0">
                <a:solidFill>
                  <a:srgbClr val="500000"/>
                </a:solidFill>
              </a:rPr>
              <a:t>   </a:t>
            </a:r>
            <a:r>
              <a:rPr lang="sk-SK" sz="2800" b="1" dirty="0" smtClean="0">
                <a:solidFill>
                  <a:srgbClr val="500000"/>
                </a:solidFill>
              </a:rPr>
              <a:t>PÝTAŤ SI SVOJE PENIAZE JE PONIŽUJÚCE</a:t>
            </a:r>
          </a:p>
          <a:p>
            <a:pPr marL="285750" lvl="0" indent="-285750">
              <a:buFontTx/>
              <a:buChar char="-"/>
            </a:pPr>
            <a:r>
              <a:rPr lang="sk-SK" sz="2800" b="1" dirty="0" smtClean="0">
                <a:solidFill>
                  <a:schemeClr val="bg1">
                    <a:lumMod val="50000"/>
                  </a:schemeClr>
                </a:solidFill>
              </a:rPr>
              <a:t>nenechať </a:t>
            </a:r>
            <a:r>
              <a:rPr lang="sk-SK" sz="2800" b="1" dirty="0">
                <a:solidFill>
                  <a:schemeClr val="bg1">
                    <a:lumMod val="50000"/>
                  </a:schemeClr>
                </a:solidFill>
              </a:rPr>
              <a:t>si hovoriť do života</a:t>
            </a:r>
            <a:r>
              <a:rPr lang="sk-SK" sz="2800" dirty="0">
                <a:solidFill>
                  <a:schemeClr val="bg1">
                    <a:lumMod val="50000"/>
                  </a:schemeClr>
                </a:solidFill>
              </a:rPr>
              <a:t>, nech si mladí nechajú svoje rady pre </a:t>
            </a:r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</a:rPr>
              <a:t>seba</a:t>
            </a:r>
          </a:p>
          <a:p>
            <a:pPr marL="285750" lvl="0" indent="-285750">
              <a:buFontTx/>
              <a:buChar char="-"/>
            </a:pPr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mladým </a:t>
            </a:r>
            <a:r>
              <a:rPr lang="sk-SK" sz="2800" b="1" dirty="0">
                <a:solidFill>
                  <a:schemeClr val="accent6">
                    <a:lumMod val="50000"/>
                  </a:schemeClr>
                </a:solidFill>
              </a:rPr>
              <a:t>do ničoho </a:t>
            </a:r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nehovoriť                 </a:t>
            </a:r>
            <a:r>
              <a:rPr lang="sk-SK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800" dirty="0">
                <a:solidFill>
                  <a:schemeClr val="accent6">
                    <a:lumMod val="50000"/>
                  </a:schemeClr>
                </a:solidFill>
              </a:rPr>
              <a:t>poradiť iba ak sa spýtajú a odpovedať pokiaľ možno to, čo chcú </a:t>
            </a:r>
            <a:r>
              <a:rPr lang="sk-SK" sz="2800" dirty="0" smtClean="0">
                <a:solidFill>
                  <a:schemeClr val="accent6">
                    <a:lumMod val="50000"/>
                  </a:schemeClr>
                </a:solidFill>
              </a:rPr>
              <a:t>počuť </a:t>
            </a:r>
          </a:p>
          <a:p>
            <a:pPr marL="285750" lvl="0" indent="-285750">
              <a:buFontTx/>
              <a:buChar char="-"/>
            </a:pPr>
            <a:r>
              <a:rPr lang="sk-SK" sz="2800" b="1" dirty="0" smtClean="0">
                <a:solidFill>
                  <a:srgbClr val="660066"/>
                </a:solidFill>
              </a:rPr>
              <a:t>pripustiť</a:t>
            </a:r>
            <a:r>
              <a:rPr lang="sk-SK" sz="2800" dirty="0">
                <a:solidFill>
                  <a:srgbClr val="660066"/>
                </a:solidFill>
              </a:rPr>
              <a:t>, že sme sami v minulosti urobili veľa </a:t>
            </a:r>
            <a:r>
              <a:rPr lang="sk-SK" sz="2800" dirty="0" smtClean="0">
                <a:solidFill>
                  <a:srgbClr val="660066"/>
                </a:solidFill>
              </a:rPr>
              <a:t>chýb</a:t>
            </a:r>
            <a:endParaRPr lang="sk-SK" sz="2800" dirty="0">
              <a:solidFill>
                <a:srgbClr val="660066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57807" y="692696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O D P O R Ú Č A N I A</a:t>
            </a:r>
          </a:p>
        </p:txBody>
      </p:sp>
    </p:spTree>
    <p:extLst>
      <p:ext uri="{BB962C8B-B14F-4D97-AF65-F5344CB8AC3E}">
        <p14:creationId xmlns:p14="http://schemas.microsoft.com/office/powerpoint/2010/main" val="18288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49919" y="1844824"/>
            <a:ext cx="8136904" cy="4093428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sk-SK" sz="2600" b="1" dirty="0" smtClean="0">
                <a:solidFill>
                  <a:srgbClr val="660066"/>
                </a:solidFill>
              </a:rPr>
              <a:t>NEPREDSTIERAJME  MLADOSŤ </a:t>
            </a:r>
            <a:r>
              <a:rPr lang="sk-SK" sz="2600" dirty="0" smtClean="0">
                <a:solidFill>
                  <a:srgbClr val="660066"/>
                </a:solidFill>
              </a:rPr>
              <a:t>a </a:t>
            </a:r>
            <a:r>
              <a:rPr lang="sk-SK" sz="2600" dirty="0">
                <a:solidFill>
                  <a:srgbClr val="660066"/>
                </a:solidFill>
              </a:rPr>
              <a:t>chuť na sex, keď nie </a:t>
            </a:r>
            <a:r>
              <a:rPr lang="sk-SK" sz="2600" dirty="0" smtClean="0">
                <a:solidFill>
                  <a:srgbClr val="660066"/>
                </a:solidFill>
              </a:rPr>
              <a:t>je</a:t>
            </a:r>
          </a:p>
          <a:p>
            <a:pPr marL="457200" lvl="0" indent="-457200">
              <a:buFontTx/>
              <a:buChar char="-"/>
            </a:pPr>
            <a:r>
              <a:rPr lang="sk-SK" sz="2600" b="1" dirty="0" smtClean="0">
                <a:solidFill>
                  <a:srgbClr val="500000"/>
                </a:solidFill>
              </a:rPr>
              <a:t>nerobme </a:t>
            </a:r>
            <a:r>
              <a:rPr lang="sk-SK" sz="2600" b="1" dirty="0">
                <a:solidFill>
                  <a:srgbClr val="500000"/>
                </a:solidFill>
              </a:rPr>
              <a:t>deťom obetavú svokru, svokra</a:t>
            </a:r>
            <a:r>
              <a:rPr lang="sk-SK" sz="2600" dirty="0">
                <a:solidFill>
                  <a:srgbClr val="500000"/>
                </a:solidFill>
              </a:rPr>
              <a:t>, starostlivosť o vnúčatá </a:t>
            </a:r>
            <a:r>
              <a:rPr lang="sk-SK" sz="2600" b="1" dirty="0" smtClean="0">
                <a:solidFill>
                  <a:srgbClr val="500000"/>
                </a:solidFill>
              </a:rPr>
              <a:t>UŽ NIE JE POVINNOSŤ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chemeClr val="bg1">
                    <a:lumMod val="50000"/>
                  </a:schemeClr>
                </a:solidFill>
              </a:rPr>
              <a:t>primerane </a:t>
            </a:r>
            <a:r>
              <a:rPr lang="sk-SK" sz="2600" dirty="0">
                <a:solidFill>
                  <a:schemeClr val="bg1">
                    <a:lumMod val="50000"/>
                  </a:schemeClr>
                </a:solidFill>
              </a:rPr>
              <a:t>sa </a:t>
            </a:r>
            <a:r>
              <a:rPr lang="sk-SK" sz="2600" dirty="0" smtClean="0">
                <a:solidFill>
                  <a:schemeClr val="bg1">
                    <a:lumMod val="50000"/>
                  </a:schemeClr>
                </a:solidFill>
              </a:rPr>
              <a:t>pohybujme, </a:t>
            </a:r>
            <a:r>
              <a:rPr lang="sk-SK" sz="2600" dirty="0">
                <a:solidFill>
                  <a:schemeClr val="bg1">
                    <a:lumMod val="50000"/>
                  </a:schemeClr>
                </a:solidFill>
              </a:rPr>
              <a:t>cyklisti s prilbou a kartou zdravotnej </a:t>
            </a:r>
            <a:r>
              <a:rPr lang="sk-SK" sz="2600" dirty="0" smtClean="0">
                <a:solidFill>
                  <a:schemeClr val="bg1">
                    <a:lumMod val="50000"/>
                  </a:schemeClr>
                </a:solidFill>
              </a:rPr>
              <a:t>poisťovne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chemeClr val="accent6">
                    <a:lumMod val="50000"/>
                  </a:schemeClr>
                </a:solidFill>
              </a:rPr>
              <a:t>e-mail neposielajme </a:t>
            </a:r>
            <a:r>
              <a:rPr lang="sk-SK" sz="2600" dirty="0">
                <a:solidFill>
                  <a:schemeClr val="accent6">
                    <a:lumMod val="50000"/>
                  </a:schemeClr>
                </a:solidFill>
              </a:rPr>
              <a:t>mladým, majú iný vkus, </a:t>
            </a:r>
            <a:r>
              <a:rPr lang="sk-SK" sz="2600" dirty="0" smtClean="0">
                <a:solidFill>
                  <a:schemeClr val="accent6">
                    <a:lumMod val="50000"/>
                  </a:schemeClr>
                </a:solidFill>
              </a:rPr>
              <a:t>vzbudzujeme súcit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rgbClr val="C00000"/>
                </a:solidFill>
              </a:rPr>
              <a:t>nepredvádzajme </a:t>
            </a:r>
            <a:r>
              <a:rPr lang="sk-SK" sz="2600" dirty="0">
                <a:solidFill>
                  <a:srgbClr val="C00000"/>
                </a:solidFill>
              </a:rPr>
              <a:t>sa, je to </a:t>
            </a:r>
            <a:r>
              <a:rPr lang="sk-SK" sz="2600" dirty="0" smtClean="0">
                <a:solidFill>
                  <a:srgbClr val="C00000"/>
                </a:solidFill>
              </a:rPr>
              <a:t>trápne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rgbClr val="174241"/>
                </a:solidFill>
              </a:rPr>
              <a:t>obliekajme </a:t>
            </a:r>
            <a:r>
              <a:rPr lang="sk-SK" sz="2600" dirty="0">
                <a:solidFill>
                  <a:srgbClr val="174241"/>
                </a:solidFill>
              </a:rPr>
              <a:t>sa primerane veku, nie príliš </a:t>
            </a:r>
            <a:r>
              <a:rPr lang="sk-SK" sz="2600" dirty="0" smtClean="0">
                <a:solidFill>
                  <a:srgbClr val="174241"/>
                </a:solidFill>
              </a:rPr>
              <a:t>mlado</a:t>
            </a:r>
            <a:endParaRPr lang="sk-SK" sz="2600" dirty="0">
              <a:solidFill>
                <a:srgbClr val="17424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49919" y="870536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O D P O R Ú Č A N I A</a:t>
            </a:r>
          </a:p>
        </p:txBody>
      </p:sp>
    </p:spTree>
    <p:extLst>
      <p:ext uri="{BB962C8B-B14F-4D97-AF65-F5344CB8AC3E}">
        <p14:creationId xmlns:p14="http://schemas.microsoft.com/office/powerpoint/2010/main" val="5825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22581" y="1772816"/>
            <a:ext cx="8136904" cy="4832092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sk-SK" sz="2700" b="1" dirty="0" smtClean="0">
                <a:solidFill>
                  <a:srgbClr val="500000"/>
                </a:solidFill>
              </a:rPr>
              <a:t>Nejedzme neprimerane veľa       </a:t>
            </a:r>
          </a:p>
          <a:p>
            <a:pPr marL="457200" lvl="0" indent="-457200">
              <a:buFontTx/>
              <a:buChar char="-"/>
            </a:pPr>
            <a:r>
              <a:rPr lang="sk-SK" sz="2700" b="1" dirty="0" err="1" smtClean="0">
                <a:solidFill>
                  <a:schemeClr val="accent5">
                    <a:lumMod val="50000"/>
                  </a:schemeClr>
                </a:solidFill>
              </a:rPr>
              <a:t>nefajčme</a:t>
            </a:r>
            <a:endParaRPr lang="sk-SK" sz="2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sk-SK" sz="2700" dirty="0">
                <a:solidFill>
                  <a:srgbClr val="C00000"/>
                </a:solidFill>
              </a:rPr>
              <a:t>a</a:t>
            </a:r>
            <a:r>
              <a:rPr lang="sk-SK" sz="2700" dirty="0" smtClean="0">
                <a:solidFill>
                  <a:srgbClr val="C00000"/>
                </a:solidFill>
              </a:rPr>
              <a:t>lkohol pime iba príležitostne a kontrolovane</a:t>
            </a:r>
          </a:p>
          <a:p>
            <a:pPr marL="457200" lvl="0" indent="-457200">
              <a:buFontTx/>
              <a:buChar char="-"/>
            </a:pPr>
            <a:r>
              <a:rPr lang="sk-SK" sz="2700" b="1" dirty="0" smtClean="0">
                <a:solidFill>
                  <a:schemeClr val="bg1">
                    <a:lumMod val="50000"/>
                  </a:schemeClr>
                </a:solidFill>
              </a:rPr>
              <a:t>výchova </a:t>
            </a:r>
            <a:r>
              <a:rPr lang="sk-SK" sz="2700" b="1" dirty="0">
                <a:solidFill>
                  <a:schemeClr val="bg1">
                    <a:lumMod val="50000"/>
                  </a:schemeClr>
                </a:solidFill>
              </a:rPr>
              <a:t>seniorov je </a:t>
            </a:r>
            <a:r>
              <a:rPr lang="sk-SK" sz="2700" b="1" dirty="0" smtClean="0">
                <a:solidFill>
                  <a:schemeClr val="bg1">
                    <a:lumMod val="50000"/>
                  </a:schemeClr>
                </a:solidFill>
              </a:rPr>
              <a:t>nezmysel</a:t>
            </a:r>
          </a:p>
          <a:p>
            <a:pPr marL="457200" lvl="0" indent="-457200">
              <a:buFontTx/>
              <a:buChar char="-"/>
            </a:pPr>
            <a:r>
              <a:rPr lang="sk-SK" sz="2700" dirty="0" smtClean="0">
                <a:solidFill>
                  <a:schemeClr val="accent6">
                    <a:lumMod val="75000"/>
                  </a:schemeClr>
                </a:solidFill>
              </a:rPr>
              <a:t>veľmi </a:t>
            </a:r>
            <a:r>
              <a:rPr lang="sk-SK" sz="2700" dirty="0">
                <a:solidFill>
                  <a:schemeClr val="accent6">
                    <a:lumMod val="75000"/>
                  </a:schemeClr>
                </a:solidFill>
              </a:rPr>
              <a:t>dôležitá je </a:t>
            </a:r>
            <a:r>
              <a:rPr lang="sk-SK" sz="2700" dirty="0" smtClean="0">
                <a:solidFill>
                  <a:schemeClr val="accent6">
                    <a:lumMod val="75000"/>
                  </a:schemeClr>
                </a:solidFill>
              </a:rPr>
              <a:t>čistota                                       </a:t>
            </a:r>
            <a:r>
              <a:rPr lang="sk-SK" sz="2700" b="1" dirty="0">
                <a:solidFill>
                  <a:schemeClr val="accent6">
                    <a:lumMod val="75000"/>
                  </a:schemeClr>
                </a:solidFill>
              </a:rPr>
              <a:t>denne má byť kúpeľ, zápach </a:t>
            </a: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odpudzuje</a:t>
            </a:r>
          </a:p>
          <a:p>
            <a:pPr marL="457200" indent="-457200">
              <a:buFontTx/>
              <a:buChar char="-"/>
            </a:pPr>
            <a:r>
              <a:rPr lang="sk-SK" sz="2700" dirty="0">
                <a:solidFill>
                  <a:srgbClr val="660066"/>
                </a:solidFill>
              </a:rPr>
              <a:t>Pravidelne </a:t>
            </a:r>
            <a:r>
              <a:rPr lang="sk-SK" sz="2700" dirty="0" smtClean="0">
                <a:solidFill>
                  <a:srgbClr val="660066"/>
                </a:solidFill>
              </a:rPr>
              <a:t>používajme </a:t>
            </a:r>
            <a:r>
              <a:rPr lang="sk-SK" sz="2700" dirty="0">
                <a:solidFill>
                  <a:srgbClr val="660066"/>
                </a:solidFill>
              </a:rPr>
              <a:t>internet, </a:t>
            </a:r>
            <a:r>
              <a:rPr lang="sk-SK" sz="2700" b="1" dirty="0" smtClean="0">
                <a:solidFill>
                  <a:srgbClr val="660066"/>
                </a:solidFill>
              </a:rPr>
              <a:t>majme </a:t>
            </a:r>
            <a:r>
              <a:rPr lang="sk-SK" sz="2700" b="1" dirty="0">
                <a:solidFill>
                  <a:srgbClr val="660066"/>
                </a:solidFill>
              </a:rPr>
              <a:t>hobby, </a:t>
            </a:r>
            <a:r>
              <a:rPr lang="sk-SK" sz="2700" b="1" dirty="0" smtClean="0">
                <a:solidFill>
                  <a:srgbClr val="660066"/>
                </a:solidFill>
              </a:rPr>
              <a:t>zaujímajme sa </a:t>
            </a:r>
            <a:r>
              <a:rPr lang="sk-SK" sz="2700" b="1" dirty="0">
                <a:solidFill>
                  <a:srgbClr val="660066"/>
                </a:solidFill>
              </a:rPr>
              <a:t>dianie navôkol, </a:t>
            </a:r>
            <a:r>
              <a:rPr lang="sk-SK" sz="2700" b="1" dirty="0" smtClean="0">
                <a:solidFill>
                  <a:srgbClr val="660066"/>
                </a:solidFill>
              </a:rPr>
              <a:t>čítajme, vzdelávajme </a:t>
            </a:r>
            <a:r>
              <a:rPr lang="sk-SK" sz="2700" b="1" dirty="0">
                <a:solidFill>
                  <a:srgbClr val="660066"/>
                </a:solidFill>
              </a:rPr>
              <a:t>sa, </a:t>
            </a:r>
            <a:r>
              <a:rPr lang="sk-SK" sz="2700" b="1" dirty="0" err="1" smtClean="0">
                <a:solidFill>
                  <a:srgbClr val="660066"/>
                </a:solidFill>
              </a:rPr>
              <a:t>učime</a:t>
            </a:r>
            <a:r>
              <a:rPr lang="sk-SK" sz="2700" b="1" dirty="0" smtClean="0">
                <a:solidFill>
                  <a:srgbClr val="660066"/>
                </a:solidFill>
              </a:rPr>
              <a:t> sa </a:t>
            </a:r>
            <a:r>
              <a:rPr lang="sk-SK" sz="2700" b="1" dirty="0">
                <a:solidFill>
                  <a:srgbClr val="660066"/>
                </a:solidFill>
              </a:rPr>
              <a:t>cudzí jazyk, </a:t>
            </a:r>
            <a:r>
              <a:rPr lang="sk-SK" sz="2700" b="1" dirty="0" err="1" smtClean="0">
                <a:solidFill>
                  <a:srgbClr val="660066"/>
                </a:solidFill>
              </a:rPr>
              <a:t>cibrujme</a:t>
            </a:r>
            <a:r>
              <a:rPr lang="sk-SK" sz="2700" b="1" dirty="0" smtClean="0">
                <a:solidFill>
                  <a:srgbClr val="660066"/>
                </a:solidFill>
              </a:rPr>
              <a:t> </a:t>
            </a:r>
            <a:r>
              <a:rPr lang="sk-SK" sz="2700" b="1" dirty="0">
                <a:solidFill>
                  <a:srgbClr val="660066"/>
                </a:solidFill>
              </a:rPr>
              <a:t>si </a:t>
            </a:r>
            <a:r>
              <a:rPr lang="sk-SK" sz="2700" b="1" dirty="0" smtClean="0">
                <a:solidFill>
                  <a:srgbClr val="660066"/>
                </a:solidFill>
              </a:rPr>
              <a:t>myseľ, súťažme, spievajme, tancujme ...</a:t>
            </a:r>
            <a:endParaRPr lang="sk-SK" sz="2700" b="1" dirty="0">
              <a:solidFill>
                <a:srgbClr val="660066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21454" y="739034"/>
            <a:ext cx="8136904" cy="830997"/>
          </a:xfrm>
          <a:prstGeom prst="rect">
            <a:avLst/>
          </a:prstGeom>
          <a:solidFill>
            <a:srgbClr val="500000"/>
          </a:solidFill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FFCC99"/>
                </a:solidFill>
              </a:rPr>
              <a:t> O D P O R Ú Č A N I A</a:t>
            </a:r>
          </a:p>
        </p:txBody>
      </p:sp>
    </p:spTree>
    <p:extLst>
      <p:ext uri="{BB962C8B-B14F-4D97-AF65-F5344CB8AC3E}">
        <p14:creationId xmlns:p14="http://schemas.microsoft.com/office/powerpoint/2010/main" val="29129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ál 31"/>
          <p:cNvSpPr/>
          <p:nvPr/>
        </p:nvSpPr>
        <p:spPr bwMode="auto">
          <a:xfrm>
            <a:off x="3171027" y="548681"/>
            <a:ext cx="5433421" cy="44563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endParaRPr lang="sk-SK" sz="2000" dirty="0">
              <a:latin typeface="Verdana" pitchFamily="34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48615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348615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48615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467544" y="332656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NAUČME SA ZVLÁDAŤ</a:t>
            </a:r>
          </a:p>
          <a:p>
            <a:r>
              <a:rPr lang="sk-SK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</a:t>
            </a:r>
          </a:p>
          <a:p>
            <a:r>
              <a:rPr lang="sk-SK" sz="3200" b="1" dirty="0" smtClean="0">
                <a:solidFill>
                  <a:srgbClr val="663300"/>
                </a:solidFill>
              </a:rPr>
              <a:t>Čo značí :</a:t>
            </a:r>
            <a:endParaRPr lang="sk-SK" sz="3200" b="1" dirty="0">
              <a:solidFill>
                <a:srgbClr val="6633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67544" y="2636912"/>
            <a:ext cx="3528392" cy="757130"/>
          </a:xfrm>
          <a:prstGeom prst="rect">
            <a:avLst/>
          </a:prstGeom>
          <a:solidFill>
            <a:srgbClr val="FFCC99"/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RIEŠIŤ PROBLÉMY</a:t>
            </a:r>
          </a:p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neunikať pred nimi</a:t>
            </a:r>
          </a:p>
        </p:txBody>
      </p:sp>
      <p:sp>
        <p:nvSpPr>
          <p:cNvPr id="21" name="Obdĺžnik 20"/>
          <p:cNvSpPr/>
          <p:nvPr/>
        </p:nvSpPr>
        <p:spPr>
          <a:xfrm>
            <a:off x="483224" y="3501008"/>
            <a:ext cx="3018606" cy="7571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Dodržiavať PITNÝ REŽIM</a:t>
            </a:r>
            <a:endParaRPr lang="sk-SK" sz="24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486150" y="3062288"/>
            <a:ext cx="4057204" cy="1089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Verdana" pitchFamily="34" charset="0"/>
              </a:rPr>
              <a:t>Dopriať si pobyt na ČERSTVOM VZDUCHU</a:t>
            </a:r>
          </a:p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Verdana" pitchFamily="34" charset="0"/>
              </a:rPr>
              <a:t>a</a:t>
            </a:r>
            <a:r>
              <a:rPr lang="sk-SK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Verdana" pitchFamily="34" charset="0"/>
              </a:rPr>
              <a:t> na </a:t>
            </a:r>
            <a:r>
              <a:rPr lang="sk-SK" sz="2400" b="1" dirty="0" smtClean="0">
                <a:solidFill>
                  <a:srgbClr val="FFFF00"/>
                </a:solidFill>
                <a:latin typeface="Verdana" pitchFamily="34" charset="0"/>
              </a:rPr>
              <a:t>SLNKU</a:t>
            </a:r>
            <a:endParaRPr lang="sk-SK" sz="2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00651" y="4176641"/>
            <a:ext cx="5569994" cy="757130"/>
          </a:xfrm>
          <a:prstGeom prst="rect">
            <a:avLst/>
          </a:prstGeom>
          <a:solidFill>
            <a:srgbClr val="FFC000"/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solidFill>
                  <a:srgbClr val="322600"/>
                </a:solidFill>
                <a:latin typeface="Verdana" pitchFamily="34" charset="0"/>
              </a:rPr>
              <a:t>UDRŽIAVAŤ SI </a:t>
            </a:r>
            <a:r>
              <a:rPr lang="sk-SK" sz="2400" b="1" dirty="0" smtClean="0">
                <a:solidFill>
                  <a:srgbClr val="322600"/>
                </a:solidFill>
                <a:latin typeface="Verdana" pitchFamily="34" charset="0"/>
              </a:rPr>
              <a:t>DOBRÉ VZŤAHY </a:t>
            </a:r>
            <a:r>
              <a:rPr lang="sk-SK" sz="2400" dirty="0" smtClean="0">
                <a:solidFill>
                  <a:srgbClr val="322600"/>
                </a:solidFill>
                <a:latin typeface="Verdana" pitchFamily="34" charset="0"/>
              </a:rPr>
              <a:t>s každým a </a:t>
            </a:r>
            <a:r>
              <a:rPr lang="sk-SK" sz="2400" dirty="0">
                <a:solidFill>
                  <a:srgbClr val="322600"/>
                </a:solidFill>
                <a:latin typeface="Verdana" pitchFamily="34" charset="0"/>
              </a:rPr>
              <a:t>za každých okolností</a:t>
            </a:r>
          </a:p>
        </p:txBody>
      </p:sp>
      <p:sp>
        <p:nvSpPr>
          <p:cNvPr id="5" name="Obdĺžnik 4"/>
          <p:cNvSpPr/>
          <p:nvPr/>
        </p:nvSpPr>
        <p:spPr>
          <a:xfrm>
            <a:off x="505698" y="5035067"/>
            <a:ext cx="4786382" cy="757130"/>
          </a:xfrm>
          <a:prstGeom prst="rect">
            <a:avLst/>
          </a:prstGeom>
          <a:solidFill>
            <a:srgbClr val="8E0000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latin typeface="Verdana" pitchFamily="34" charset="0"/>
              </a:rPr>
              <a:t>BYŤ SPOKOJNÝ SO SEBOU</a:t>
            </a:r>
            <a:r>
              <a:rPr lang="sk-SK" sz="2400" dirty="0">
                <a:latin typeface="Verdana" pitchFamily="34" charset="0"/>
              </a:rPr>
              <a:t> prispôsobiť sa zmenám</a:t>
            </a:r>
          </a:p>
        </p:txBody>
      </p:sp>
      <p:sp>
        <p:nvSpPr>
          <p:cNvPr id="6" name="Obdĺžnik 5"/>
          <p:cNvSpPr/>
          <p:nvPr/>
        </p:nvSpPr>
        <p:spPr>
          <a:xfrm>
            <a:off x="5868144" y="3742676"/>
            <a:ext cx="2797561" cy="867930"/>
          </a:xfrm>
          <a:prstGeom prst="rect">
            <a:avLst/>
          </a:prstGeom>
          <a:solidFill>
            <a:srgbClr val="FFCC99"/>
          </a:solidFill>
          <a:ln>
            <a:solidFill>
              <a:srgbClr val="663300"/>
            </a:solidFill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800" b="1" dirty="0" smtClean="0">
                <a:solidFill>
                  <a:srgbClr val="500000"/>
                </a:solidFill>
                <a:latin typeface="Verdana" pitchFamily="34" charset="0"/>
              </a:rPr>
              <a:t>Denne cvičiť,</a:t>
            </a:r>
          </a:p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800" b="1" dirty="0" smtClean="0">
                <a:solidFill>
                  <a:srgbClr val="500000"/>
                </a:solidFill>
                <a:latin typeface="Verdana" pitchFamily="34" charset="0"/>
              </a:rPr>
              <a:t>chodiť ...</a:t>
            </a:r>
            <a:endParaRPr lang="sk-SK" sz="2800" b="1" dirty="0">
              <a:solidFill>
                <a:srgbClr val="500000"/>
              </a:solidFill>
              <a:latin typeface="Verdana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308016" y="5445224"/>
            <a:ext cx="4152416" cy="757130"/>
          </a:xfrm>
          <a:prstGeom prst="rect">
            <a:avLst/>
          </a:prstGeom>
          <a:solidFill>
            <a:srgbClr val="FFCCCC"/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solidFill>
                  <a:srgbClr val="322600"/>
                </a:solidFill>
                <a:latin typeface="Verdana" pitchFamily="34" charset="0"/>
              </a:rPr>
              <a:t>USPORIADAŤ </a:t>
            </a:r>
            <a:r>
              <a:rPr lang="sk-SK" sz="2400" b="1" dirty="0" smtClean="0">
                <a:solidFill>
                  <a:srgbClr val="322600"/>
                </a:solidFill>
                <a:latin typeface="Verdana" pitchFamily="34" charset="0"/>
              </a:rPr>
              <a:t>             SI </a:t>
            </a:r>
            <a:r>
              <a:rPr lang="sk-SK" sz="2400" b="1" dirty="0">
                <a:solidFill>
                  <a:srgbClr val="322600"/>
                </a:solidFill>
                <a:latin typeface="Verdana" pitchFamily="34" charset="0"/>
              </a:rPr>
              <a:t>REBRÍČEK HODNÔT</a:t>
            </a:r>
            <a:endParaRPr lang="sk-SK" sz="2400" dirty="0">
              <a:solidFill>
                <a:srgbClr val="322600"/>
              </a:solidFill>
              <a:latin typeface="Verdana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384223" y="4544078"/>
            <a:ext cx="2318263" cy="7571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</a:rPr>
              <a:t>KVALITNE </a:t>
            </a:r>
          </a:p>
          <a:p>
            <a:pPr eaLnBrk="1" hangingPunct="1">
              <a:lnSpc>
                <a:spcPct val="90000"/>
              </a:lnSpc>
              <a:buClr>
                <a:srgbClr val="FF3399"/>
              </a:buClr>
              <a:defRPr/>
            </a:pPr>
            <a:r>
              <a:rPr lang="sk-SK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</a:rPr>
              <a:t>s</a:t>
            </a:r>
            <a:r>
              <a:rPr lang="sk-SK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</a:rPr>
              <a:t>a stravovať</a:t>
            </a:r>
            <a:endParaRPr lang="sk-SK" sz="2400" b="1" dirty="0">
              <a:solidFill>
                <a:schemeClr val="accent6">
                  <a:lumMod val="20000"/>
                  <a:lumOff val="8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44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5912</TotalTime>
  <Words>632</Words>
  <Application>Microsoft Office PowerPoint</Application>
  <PresentationFormat>Prezentácia na obrazovke (4:3)</PresentationFormat>
  <Paragraphs>98</Paragraphs>
  <Slides>11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Oceán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projektu :  M o n i t o r i n g  životného štýlu stredoškolskej mládeže v Slovenskej republike</dc:title>
  <dc:creator>terka</dc:creator>
  <cp:lastModifiedBy>User</cp:lastModifiedBy>
  <cp:revision>333</cp:revision>
  <cp:lastPrinted>2019-10-14T12:13:39Z</cp:lastPrinted>
  <dcterms:created xsi:type="dcterms:W3CDTF">2006-08-23T09:57:12Z</dcterms:created>
  <dcterms:modified xsi:type="dcterms:W3CDTF">2019-11-06T13:30:01Z</dcterms:modified>
</cp:coreProperties>
</file>