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5" r:id="rId3"/>
    <p:sldId id="266" r:id="rId4"/>
    <p:sldId id="264" r:id="rId5"/>
    <p:sldId id="258" r:id="rId6"/>
    <p:sldId id="259" r:id="rId7"/>
    <p:sldId id="260" r:id="rId8"/>
    <p:sldId id="263" r:id="rId9"/>
    <p:sldId id="268" r:id="rId10"/>
    <p:sldId id="269" r:id="rId11"/>
    <p:sldId id="270" r:id="rId12"/>
    <p:sldId id="271" r:id="rId13"/>
    <p:sldId id="272" r:id="rId14"/>
    <p:sldId id="274" r:id="rId15"/>
    <p:sldId id="273" r:id="rId16"/>
    <p:sldId id="275" r:id="rId17"/>
    <p:sldId id="276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BC7D-CA5C-4D49-BF98-708DF42F417E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6B7-D2C5-403E-8873-9BD5F0D28928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BC7D-CA5C-4D49-BF98-708DF42F417E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6B7-D2C5-403E-8873-9BD5F0D2892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BC7D-CA5C-4D49-BF98-708DF42F417E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6B7-D2C5-403E-8873-9BD5F0D2892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BC7D-CA5C-4D49-BF98-708DF42F417E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6B7-D2C5-403E-8873-9BD5F0D2892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BC7D-CA5C-4D49-BF98-708DF42F417E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6B7-D2C5-403E-8873-9BD5F0D28928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BC7D-CA5C-4D49-BF98-708DF42F417E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6B7-D2C5-403E-8873-9BD5F0D2892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BC7D-CA5C-4D49-BF98-708DF42F417E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6B7-D2C5-403E-8873-9BD5F0D2892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BC7D-CA5C-4D49-BF98-708DF42F417E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6B7-D2C5-403E-8873-9BD5F0D2892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BC7D-CA5C-4D49-BF98-708DF42F417E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6B7-D2C5-403E-8873-9BD5F0D2892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BC7D-CA5C-4D49-BF98-708DF42F417E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6B7-D2C5-403E-8873-9BD5F0D28928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Obdĺž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281BC7D-CA5C-4D49-BF98-708DF42F417E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0ACE6B7-D2C5-403E-8873-9BD5F0D28928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accent1">
                <a:lumMod val="75000"/>
              </a:schemeClr>
            </a:gs>
            <a:gs pos="91000">
              <a:schemeClr val="accent1">
                <a:lumMod val="96000"/>
                <a:lumOff val="4000"/>
              </a:schemeClr>
            </a:gs>
            <a:gs pos="82000">
              <a:schemeClr val="accent1">
                <a:lumMod val="75000"/>
              </a:schemeClr>
            </a:gs>
            <a:gs pos="72000">
              <a:schemeClr val="accent1">
                <a:lumMod val="75000"/>
              </a:schemeClr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81BC7D-CA5C-4D49-BF98-708DF42F417E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0ACE6B7-D2C5-403E-8873-9BD5F0D28928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848600" cy="1927225"/>
          </a:xfrm>
        </p:spPr>
        <p:txBody>
          <a:bodyPr>
            <a:noAutofit/>
          </a:bodyPr>
          <a:lstStyle/>
          <a:p>
            <a:pPr algn="l"/>
            <a:r>
              <a:rPr lang="sk-SK" sz="4800" dirty="0" smtClean="0">
                <a:solidFill>
                  <a:schemeClr val="tx2">
                    <a:lumMod val="50000"/>
                  </a:schemeClr>
                </a:solidFill>
              </a:rPr>
              <a:t>Je  prevencia  </a:t>
            </a:r>
            <a:br>
              <a:rPr lang="sk-SK" sz="4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sk-SK" sz="4800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br>
              <a:rPr lang="sk-SK" sz="4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sk-SK" sz="4800" dirty="0" smtClean="0">
                <a:solidFill>
                  <a:schemeClr val="tx2">
                    <a:lumMod val="50000"/>
                  </a:schemeClr>
                </a:solidFill>
              </a:rPr>
              <a:t>výchova  k  zdraviu</a:t>
            </a:r>
            <a:br>
              <a:rPr lang="sk-SK" sz="4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sk-SK" sz="4800" dirty="0" smtClean="0">
                <a:solidFill>
                  <a:schemeClr val="tx2">
                    <a:lumMod val="50000"/>
                  </a:schemeClr>
                </a:solidFill>
              </a:rPr>
              <a:t>potrebná ?</a:t>
            </a:r>
            <a:endParaRPr lang="sk-SK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5229200"/>
            <a:ext cx="5114778" cy="1152128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 smtClean="0">
                <a:solidFill>
                  <a:schemeClr val="bg1"/>
                </a:solidFill>
              </a:rPr>
              <a:t>RÚVZ Spišská Nová Ves</a:t>
            </a:r>
          </a:p>
          <a:p>
            <a:pPr algn="l"/>
            <a:r>
              <a:rPr lang="sk-SK" sz="1800" b="1" dirty="0" err="1" smtClean="0">
                <a:solidFill>
                  <a:schemeClr val="bg1"/>
                </a:solidFill>
              </a:rPr>
              <a:t>Mederiová</a:t>
            </a:r>
            <a:r>
              <a:rPr lang="sk-SK" sz="1800" b="1" dirty="0" smtClean="0">
                <a:solidFill>
                  <a:schemeClr val="bg1"/>
                </a:solidFill>
              </a:rPr>
              <a:t> Terézia DAHE</a:t>
            </a:r>
          </a:p>
          <a:p>
            <a:r>
              <a:rPr lang="sk-SK" sz="1800" b="1" dirty="0">
                <a:solidFill>
                  <a:schemeClr val="bg1"/>
                </a:solidFill>
              </a:rPr>
              <a:t>Ing. </a:t>
            </a:r>
            <a:r>
              <a:rPr lang="sk-SK" sz="1800" b="1" dirty="0" err="1">
                <a:solidFill>
                  <a:schemeClr val="bg1"/>
                </a:solidFill>
              </a:rPr>
              <a:t>Rešovský</a:t>
            </a:r>
            <a:r>
              <a:rPr lang="sk-SK" sz="1800" b="1">
                <a:solidFill>
                  <a:schemeClr val="bg1"/>
                </a:solidFill>
              </a:rPr>
              <a:t> </a:t>
            </a:r>
            <a:r>
              <a:rPr lang="sk-SK" sz="1800" b="1" smtClean="0">
                <a:solidFill>
                  <a:schemeClr val="bg1"/>
                </a:solidFill>
              </a:rPr>
              <a:t>Jozef</a:t>
            </a:r>
            <a:endParaRPr lang="sk-SK" sz="1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33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Investícia do zdravia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102081"/>
          </a:xfrm>
        </p:spPr>
        <p:txBody>
          <a:bodyPr/>
          <a:lstStyle/>
          <a:p>
            <a:r>
              <a:rPr lang="sk-SK" sz="4800" b="1" dirty="0" smtClean="0"/>
              <a:t> </a:t>
            </a:r>
            <a:r>
              <a:rPr lang="sk-SK" sz="4400" b="1" dirty="0" smtClean="0">
                <a:solidFill>
                  <a:schemeClr val="bg2">
                    <a:lumMod val="10000"/>
                  </a:schemeClr>
                </a:solidFill>
              </a:rPr>
              <a:t>V mladších vekových dekádach</a:t>
            </a:r>
          </a:p>
          <a:p>
            <a:pPr marL="118872" indent="0">
              <a:buNone/>
            </a:pPr>
            <a:r>
              <a:rPr lang="sk-SK" dirty="0" smtClean="0">
                <a:solidFill>
                  <a:schemeClr val="bg2">
                    <a:lumMod val="10000"/>
                  </a:schemeClr>
                </a:solidFill>
              </a:rPr>
              <a:t>     - naučiť zdravo žiť</a:t>
            </a:r>
          </a:p>
          <a:p>
            <a:pPr marL="118872" indent="0">
              <a:buNone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bg2">
                    <a:lumMod val="10000"/>
                  </a:schemeClr>
                </a:solidFill>
              </a:rPr>
              <a:t>    - zaujímať sa o svoje zdravie</a:t>
            </a:r>
          </a:p>
          <a:p>
            <a:pPr marL="118872" indent="0">
              <a:buNone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bg2">
                    <a:lumMod val="10000"/>
                  </a:schemeClr>
                </a:solidFill>
              </a:rPr>
              <a:t>    - starať sa o svoje zdravie</a:t>
            </a:r>
          </a:p>
          <a:p>
            <a:pPr marL="118872" indent="0">
              <a:buNone/>
            </a:pPr>
            <a:r>
              <a:rPr lang="sk-SK" dirty="0" smtClean="0">
                <a:solidFill>
                  <a:schemeClr val="bg2">
                    <a:lumMod val="10000"/>
                  </a:schemeClr>
                </a:solidFill>
              </a:rPr>
              <a:t>       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P O L O Č N O S Ť</a:t>
            </a:r>
          </a:p>
          <a:p>
            <a:pPr marL="118872" indent="0">
              <a:buNone/>
            </a:pPr>
            <a:r>
              <a:rPr lang="sk-SK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sa musí podieľať na vytváraní podmienok</a:t>
            </a:r>
          </a:p>
          <a:p>
            <a:pPr marL="118872" indent="0">
              <a:buNone/>
            </a:pPr>
            <a:r>
              <a:rPr lang="sk-SK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pre zdravý životný štýl</a:t>
            </a:r>
          </a:p>
          <a:p>
            <a:pPr marL="118872" indent="0">
              <a:buNone/>
            </a:pPr>
            <a:endParaRPr lang="sk-SK" b="1" dirty="0"/>
          </a:p>
          <a:p>
            <a:pPr marL="118872" indent="0"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 marL="118872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2182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Štát musí mať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102081"/>
          </a:xfrm>
        </p:spPr>
        <p:txBody>
          <a:bodyPr/>
          <a:lstStyle/>
          <a:p>
            <a:r>
              <a:rPr lang="sk-S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y s t é m </a:t>
            </a:r>
          </a:p>
          <a:p>
            <a:pPr marL="118872" indent="0">
              <a:buNone/>
            </a:pPr>
            <a:r>
              <a:rPr 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sk-SK" sz="2800" b="1" dirty="0" smtClean="0"/>
              <a:t>na poskytovanie zdravotnej starostlivosti</a:t>
            </a:r>
          </a:p>
          <a:p>
            <a:r>
              <a:rPr lang="sk-S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l u ž b y  </a:t>
            </a:r>
          </a:p>
          <a:p>
            <a:pPr marL="118872" indent="0">
              <a:buNone/>
            </a:pPr>
            <a:r>
              <a:rPr 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sk-SK" sz="2800" b="1" dirty="0" smtClean="0"/>
              <a:t>dostupné pre ľudí </a:t>
            </a:r>
          </a:p>
          <a:p>
            <a:pPr marL="118872" indent="0">
              <a:buNone/>
            </a:pPr>
            <a:r>
              <a:rPr lang="sk-SK" sz="2800" b="1" i="1" dirty="0"/>
              <a:t> </a:t>
            </a:r>
            <a:r>
              <a:rPr lang="sk-SK" sz="2800" b="1" i="1" dirty="0" smtClean="0"/>
              <a:t>   (fyzicky, finančne a primeranej kvality)</a:t>
            </a:r>
            <a:r>
              <a:rPr lang="sk-SK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118872" indent="0">
              <a:buNone/>
            </a:pPr>
            <a:endParaRPr lang="sk-SK" sz="1600" b="1" dirty="0"/>
          </a:p>
          <a:p>
            <a:pPr marL="118872" indent="0"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 marL="118872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196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Účinnosť  prevencie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102081"/>
          </a:xfrm>
        </p:spPr>
        <p:txBody>
          <a:bodyPr>
            <a:normAutofit lnSpcReduction="10000"/>
          </a:bodyPr>
          <a:lstStyle/>
          <a:p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Ciele</a:t>
            </a:r>
          </a:p>
          <a:p>
            <a:pPr marL="118872" indent="0">
              <a:buNone/>
            </a:pP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vývoj aktivít v prospech zdravého spôsobu života</a:t>
            </a:r>
            <a:endParaRPr lang="sk-SK" sz="2800" b="1" dirty="0" smtClean="0"/>
          </a:p>
          <a:p>
            <a:r>
              <a:rPr lang="sk-S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                                                              </a:t>
            </a: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monitorovanie zdravia populácie</a:t>
            </a:r>
          </a:p>
          <a:p>
            <a:pPr marL="118872" indent="0">
              <a:buNone/>
            </a:pPr>
            <a:r>
              <a:rPr 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sledovanie trendov</a:t>
            </a:r>
          </a:p>
          <a:p>
            <a:pPr marL="118872" indent="0">
              <a:buNone/>
            </a:pPr>
            <a:r>
              <a:rPr lang="sk-SK" sz="2800" b="1" dirty="0" smtClean="0"/>
              <a:t>    na </a:t>
            </a:r>
            <a:r>
              <a:rPr lang="sk-SK" sz="2800" b="1" dirty="0"/>
              <a:t>základe výsledkov </a:t>
            </a:r>
            <a:r>
              <a:rPr lang="sk-SK" sz="2800" b="1" dirty="0" smtClean="0"/>
              <a:t>monitorovania a sledovania</a:t>
            </a:r>
            <a:br>
              <a:rPr lang="sk-SK" sz="2800" b="1" dirty="0" smtClean="0"/>
            </a:br>
            <a:r>
              <a:rPr lang="sk-SK" sz="2800" b="1" dirty="0" smtClean="0"/>
              <a:t>    trendov sú vypracované stratégie a normy              </a:t>
            </a:r>
          </a:p>
          <a:p>
            <a:pPr marL="118872" indent="0">
              <a:buNone/>
            </a:pPr>
            <a:r>
              <a:rPr lang="sk-SK" sz="2800" b="1" dirty="0"/>
              <a:t> </a:t>
            </a:r>
            <a:r>
              <a:rPr lang="sk-SK" sz="2800" b="1" dirty="0" smtClean="0"/>
              <a:t>   v prospech ochrany, podpory a obnovy zdravia</a:t>
            </a:r>
            <a:endParaRPr lang="sk-SK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8872" indent="0">
              <a:buNone/>
            </a:pPr>
            <a:r>
              <a:rPr lang="sk-SK" sz="2800" b="1" i="1" dirty="0"/>
              <a:t> </a:t>
            </a:r>
            <a:r>
              <a:rPr lang="sk-SK" sz="2800" b="1" i="1" dirty="0" smtClean="0"/>
              <a:t>   </a:t>
            </a:r>
            <a:endParaRPr lang="sk-SK" sz="1600" b="1" dirty="0"/>
          </a:p>
          <a:p>
            <a:pPr marL="118872" indent="0"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 marL="118872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304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Výsledky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34129"/>
          </a:xfrm>
        </p:spPr>
        <p:txBody>
          <a:bodyPr>
            <a:normAutofit fontScale="92500" lnSpcReduction="10000"/>
          </a:bodyPr>
          <a:lstStyle/>
          <a:p>
            <a:r>
              <a:rPr lang="sk-SK" sz="3600" b="1" dirty="0" smtClean="0"/>
              <a:t>Celoslovenský projekt „</a:t>
            </a:r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 životného štýlu stredoškolskej mládeže“</a:t>
            </a:r>
          </a:p>
          <a:p>
            <a:pPr marL="118872" indent="0">
              <a:buNone/>
            </a:pPr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sk-SK" sz="2800" b="1" dirty="0" smtClean="0"/>
              <a:t>intervenčné programy pre regionálne projekty</a:t>
            </a:r>
          </a:p>
          <a:p>
            <a:r>
              <a:rPr lang="sk-SK" sz="3600" b="1" dirty="0">
                <a:solidFill>
                  <a:schemeClr val="accent2">
                    <a:lumMod val="50000"/>
                  </a:schemeClr>
                </a:solidFill>
              </a:rPr>
              <a:t>Regionálny projekt „</a:t>
            </a:r>
            <a:r>
              <a:rPr lang="sk-SK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POHODA“</a:t>
            </a:r>
          </a:p>
          <a:p>
            <a:pPr marL="118872" indent="0">
              <a:buNone/>
            </a:pPr>
            <a:r>
              <a:rPr 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b="1" dirty="0" smtClean="0"/>
              <a:t>zvládanie </a:t>
            </a:r>
            <a:r>
              <a:rPr lang="sk-SK" sz="2800" b="1" dirty="0"/>
              <a:t>stresu</a:t>
            </a:r>
          </a:p>
          <a:p>
            <a:r>
              <a:rPr lang="sk-SK" sz="3600" b="1" dirty="0" smtClean="0">
                <a:solidFill>
                  <a:schemeClr val="accent2">
                    <a:lumMod val="50000"/>
                  </a:schemeClr>
                </a:solidFill>
              </a:rPr>
              <a:t>Regionálny </a:t>
            </a:r>
            <a:r>
              <a:rPr lang="sk-SK" sz="3600" b="1" dirty="0">
                <a:solidFill>
                  <a:schemeClr val="accent2">
                    <a:lumMod val="50000"/>
                  </a:schemeClr>
                </a:solidFill>
              </a:rPr>
              <a:t>projekt </a:t>
            </a:r>
            <a:r>
              <a:rPr lang="sk-SK" sz="3600" b="1" dirty="0" smtClean="0">
                <a:solidFill>
                  <a:schemeClr val="accent2">
                    <a:lumMod val="50000"/>
                  </a:schemeClr>
                </a:solidFill>
              </a:rPr>
              <a:t>„....</a:t>
            </a:r>
            <a:r>
              <a:rPr lang="sk-SK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endParaRPr lang="sk-SK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8872" indent="0">
              <a:buNone/>
            </a:pPr>
            <a:r>
              <a:rPr 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prednostne zamerané na telesnú zdatnosť a</a:t>
            </a:r>
          </a:p>
          <a:p>
            <a:pPr marL="118872" indent="0">
              <a:buNone/>
            </a:pPr>
            <a:r>
              <a:rPr lang="sk-S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poradenstvo</a:t>
            </a:r>
          </a:p>
          <a:p>
            <a:r>
              <a:rPr lang="sk-SK" sz="3600" b="1" dirty="0">
                <a:solidFill>
                  <a:schemeClr val="accent2">
                    <a:lumMod val="50000"/>
                  </a:schemeClr>
                </a:solidFill>
              </a:rPr>
              <a:t>Regionálny projekt „</a:t>
            </a:r>
            <a:r>
              <a:rPr lang="sk-SK" sz="36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PoZdraVy</a:t>
            </a:r>
            <a:r>
              <a:rPr lang="sk-SK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endParaRPr lang="sk-SK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8872" indent="0">
              <a:buNone/>
            </a:pPr>
            <a:r>
              <a:rPr 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sk-SK" sz="2800" b="1" dirty="0" smtClean="0"/>
              <a:t>intervenčné </a:t>
            </a:r>
            <a:r>
              <a:rPr lang="sk-SK" sz="2800" b="1" dirty="0"/>
              <a:t>programy</a:t>
            </a:r>
            <a:endParaRPr lang="sk-SK" sz="2800" dirty="0"/>
          </a:p>
          <a:p>
            <a:pPr marL="118872" indent="0">
              <a:buNone/>
            </a:pPr>
            <a:endParaRPr lang="sk-SK" sz="3600" b="1" dirty="0"/>
          </a:p>
          <a:p>
            <a:endParaRPr lang="sk-SK" dirty="0" smtClean="0"/>
          </a:p>
          <a:p>
            <a:pPr marL="118872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4131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Pilotná štúdia</a:t>
            </a:r>
            <a:r>
              <a:rPr lang="sk-SK" sz="4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48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„POHODA“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32448"/>
          </a:xfrm>
        </p:spPr>
        <p:txBody>
          <a:bodyPr>
            <a:normAutofit fontScale="62500" lnSpcReduction="20000"/>
          </a:bodyPr>
          <a:lstStyle/>
          <a:p>
            <a:pPr marL="484188" indent="-484188">
              <a:lnSpc>
                <a:spcPct val="90000"/>
              </a:lnSpc>
              <a:spcBef>
                <a:spcPct val="0"/>
              </a:spcBef>
              <a:buClr>
                <a:srgbClr val="0066CC"/>
              </a:buClr>
              <a:buFont typeface="Wingdings" pitchFamily="2" charset="2"/>
              <a:buBlip>
                <a:blip r:embed="rId2"/>
              </a:buBlip>
            </a:pPr>
            <a:r>
              <a:rPr lang="sk-SK" sz="3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bola realizovaná vo vybranej ZŠ Nad medzou v Spišskej Novej Vsi v školskom roku 2006/07</a:t>
            </a:r>
          </a:p>
          <a:p>
            <a:pPr marL="484188" indent="-484188">
              <a:lnSpc>
                <a:spcPct val="90000"/>
              </a:lnSpc>
              <a:spcBef>
                <a:spcPct val="0"/>
              </a:spcBef>
              <a:buClr>
                <a:srgbClr val="0066CC"/>
              </a:buClr>
              <a:buFont typeface="Wingdings" pitchFamily="2" charset="2"/>
              <a:buBlip>
                <a:blip r:embed="rId2"/>
              </a:buBlip>
            </a:pPr>
            <a:r>
              <a:rPr lang="sk-SK" sz="3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bola dohodnutá spolupráca s pedagogickými pracovníkmi a psychologičkou školy</a:t>
            </a:r>
          </a:p>
          <a:p>
            <a:pPr marL="484188" indent="-484188">
              <a:lnSpc>
                <a:spcPct val="90000"/>
              </a:lnSpc>
              <a:spcBef>
                <a:spcPct val="0"/>
              </a:spcBef>
              <a:buClr>
                <a:srgbClr val="0066CC"/>
              </a:buClr>
              <a:buFont typeface="Wingdings" pitchFamily="2" charset="2"/>
              <a:buBlip>
                <a:blip r:embed="rId2"/>
              </a:buBlip>
            </a:pPr>
            <a:r>
              <a:rPr lang="sk-SK" sz="3600" b="1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bola vybraná vzorka 81 žiakov 8.ročníka</a:t>
            </a:r>
            <a:r>
              <a:rPr lang="sk-SK" sz="36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 </a:t>
            </a:r>
            <a:r>
              <a:rPr lang="sk-SK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   </a:t>
            </a:r>
            <a:r>
              <a:rPr lang="sk-SK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k-SK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(</a:t>
            </a:r>
            <a:r>
              <a:rPr lang="sk-SK" b="1" i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35 chlapcov a 46 dievčat)</a:t>
            </a:r>
            <a:endParaRPr lang="sk-SK" sz="36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484188" indent="-484188">
              <a:lnSpc>
                <a:spcPct val="90000"/>
              </a:lnSpc>
              <a:spcBef>
                <a:spcPct val="0"/>
              </a:spcBef>
              <a:buClr>
                <a:srgbClr val="0066CC"/>
              </a:buClr>
              <a:buFont typeface="Wingdings" pitchFamily="2" charset="2"/>
              <a:buBlip>
                <a:blip r:embed="rId2"/>
              </a:buBlip>
            </a:pPr>
            <a:r>
              <a:rPr lang="sk-SK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bol vykonaný dotazníkový prieskum </a:t>
            </a:r>
          </a:p>
          <a:p>
            <a:pPr marL="484188" indent="-484188">
              <a:lnSpc>
                <a:spcPct val="90000"/>
              </a:lnSpc>
              <a:spcBef>
                <a:spcPct val="0"/>
              </a:spcBef>
              <a:buClr>
                <a:srgbClr val="0066CC"/>
              </a:buClr>
              <a:buFont typeface="Wingdings" pitchFamily="2" charset="2"/>
              <a:buBlip>
                <a:blip r:embed="rId2"/>
              </a:buBlip>
            </a:pPr>
            <a:r>
              <a:rPr lang="sk-SK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boli vykonané </a:t>
            </a:r>
            <a:r>
              <a:rPr lang="sk-SK" sz="36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zdrav.výchovné</a:t>
            </a:r>
            <a:r>
              <a:rPr lang="sk-SK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aktivity</a:t>
            </a:r>
            <a:r>
              <a:rPr lang="sk-SK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             </a:t>
            </a:r>
            <a:r>
              <a:rPr lang="sk-SK" b="1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prednášky, besedy, panely, skladačky na témy  :</a:t>
            </a:r>
            <a:r>
              <a:rPr lang="sk-SK" sz="4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  <a:p>
            <a:pPr marL="484188" indent="-484188">
              <a:lnSpc>
                <a:spcPct val="90000"/>
              </a:lnSpc>
              <a:buClr>
                <a:srgbClr val="0066CC"/>
              </a:buClr>
              <a:buFont typeface="Wingdings" pitchFamily="2" charset="2"/>
              <a:buNone/>
            </a:pPr>
            <a:r>
              <a:rPr lang="sk-SK" sz="36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1. Všetko čo mám vedieť o strese </a:t>
            </a:r>
          </a:p>
          <a:p>
            <a:pPr marL="484188" indent="-484188">
              <a:lnSpc>
                <a:spcPct val="90000"/>
              </a:lnSpc>
              <a:buClr>
                <a:srgbClr val="0066CC"/>
              </a:buClr>
              <a:buFont typeface="Wingdings" pitchFamily="2" charset="2"/>
              <a:buNone/>
            </a:pPr>
            <a:r>
              <a:rPr lang="sk-SK" sz="36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2. Stres, rizikový faktor ohrozujúci zdravie človeka</a:t>
            </a:r>
          </a:p>
          <a:p>
            <a:pPr marL="484188" indent="-484188">
              <a:lnSpc>
                <a:spcPct val="90000"/>
              </a:lnSpc>
              <a:buClr>
                <a:srgbClr val="0066CC"/>
              </a:buClr>
              <a:buFont typeface="Wingdings" pitchFamily="2" charset="2"/>
              <a:buNone/>
            </a:pPr>
            <a:r>
              <a:rPr lang="sk-SK" sz="36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3. Zvládni svoj stres</a:t>
            </a:r>
          </a:p>
          <a:p>
            <a:pPr marL="484188" indent="-484188">
              <a:lnSpc>
                <a:spcPct val="90000"/>
              </a:lnSpc>
              <a:buClr>
                <a:srgbClr val="0066CC"/>
              </a:buClr>
              <a:buFont typeface="Wingdings" pitchFamily="2" charset="2"/>
              <a:buBlip>
                <a:blip r:embed="rId2"/>
              </a:buBlip>
            </a:pPr>
            <a:r>
              <a:rPr lang="sk-SK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bol vypracovaný a daný do užívania minimálny </a:t>
            </a:r>
            <a:r>
              <a:rPr lang="sk-SK" sz="36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protistresový</a:t>
            </a:r>
            <a:r>
              <a:rPr lang="sk-SK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program</a:t>
            </a:r>
          </a:p>
        </p:txBody>
      </p:sp>
    </p:spTree>
    <p:extLst>
      <p:ext uri="{BB962C8B-B14F-4D97-AF65-F5344CB8AC3E}">
        <p14:creationId xmlns:p14="http://schemas.microsoft.com/office/powerpoint/2010/main" val="388492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   </a:t>
            </a:r>
            <a:r>
              <a:rPr lang="sk-SK" sz="4800" dirty="0" smtClean="0">
                <a:solidFill>
                  <a:schemeClr val="bg2">
                    <a:lumMod val="50000"/>
                  </a:schemeClr>
                </a:solidFill>
              </a:rPr>
              <a:t>Hodnotenie „</a:t>
            </a:r>
            <a:r>
              <a:rPr lang="sk-SK" sz="4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POHODA</a:t>
            </a:r>
            <a:r>
              <a:rPr lang="sk-SK" sz="4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32448"/>
          </a:xfrm>
        </p:spPr>
        <p:txBody>
          <a:bodyPr>
            <a:normAutofit fontScale="77500" lnSpcReduction="20000"/>
          </a:bodyPr>
          <a:lstStyle/>
          <a:p>
            <a:pPr marL="484188" indent="-287338">
              <a:lnSpc>
                <a:spcPct val="115000"/>
              </a:lnSpc>
              <a:buClr>
                <a:srgbClr val="FF9900"/>
              </a:buClr>
              <a:buFont typeface="Wingdings" pitchFamily="2" charset="2"/>
              <a:buBlip>
                <a:blip r:embed="rId2"/>
              </a:buBlip>
            </a:pPr>
            <a:r>
              <a:rPr lang="sk-SK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dotazníkový prieskum </a:t>
            </a:r>
            <a:r>
              <a:rPr lang="sk-SK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u žiakov 8.ročníka bol </a:t>
            </a:r>
            <a:r>
              <a:rPr lang="sk-SK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vykonaný v šk</a:t>
            </a:r>
            <a:r>
              <a:rPr lang="sk-SK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. roku </a:t>
            </a:r>
            <a:r>
              <a:rPr lang="sk-SK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2006/2007 </a:t>
            </a:r>
            <a:r>
              <a:rPr lang="sk-SK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 </a:t>
            </a:r>
            <a:r>
              <a:rPr lang="sk-SK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bol vyhodnotený analytickou</a:t>
            </a:r>
            <a:r>
              <a:rPr lang="sk-SK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správou</a:t>
            </a:r>
          </a:p>
          <a:p>
            <a:pPr marL="484188" indent="-287338">
              <a:lnSpc>
                <a:spcPct val="115000"/>
              </a:lnSpc>
              <a:buClr>
                <a:srgbClr val="FF9900"/>
              </a:buClr>
              <a:buFont typeface="Wingdings" pitchFamily="2" charset="2"/>
              <a:buBlip>
                <a:blip r:embed="rId2"/>
              </a:buBlip>
            </a:pPr>
            <a:r>
              <a:rPr lang="sk-SK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v </a:t>
            </a:r>
            <a:r>
              <a:rPr lang="sk-SK" sz="36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novom školskom roku 2007/2008 </a:t>
            </a:r>
            <a:r>
              <a:rPr lang="sk-SK" sz="3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o rok neskôr </a:t>
            </a:r>
            <a:r>
              <a:rPr lang="sk-SK" sz="36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bol vykonaný opakovaný dotazníkový prieskum u tých istých 81 žiakov už v 9.ročníku</a:t>
            </a:r>
          </a:p>
          <a:p>
            <a:pPr marL="484188" indent="-287338">
              <a:lnSpc>
                <a:spcPct val="115000"/>
              </a:lnSpc>
              <a:buClr>
                <a:srgbClr val="FF9900"/>
              </a:buClr>
              <a:buFont typeface="Wingdings" pitchFamily="2" charset="2"/>
              <a:buBlip>
                <a:blip r:embed="rId2"/>
              </a:buBlip>
            </a:pPr>
            <a:r>
              <a:rPr lang="sk-SK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spracované </a:t>
            </a:r>
            <a:r>
              <a:rPr lang="sk-SK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výsledky z nového i starého prieskumu boli vzájomne porovnávané </a:t>
            </a:r>
            <a:endParaRPr lang="sk-SK" dirty="0" smtClean="0"/>
          </a:p>
          <a:p>
            <a:pPr marL="118872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4791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sk-SK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Štatistickým </a:t>
            </a:r>
            <a:r>
              <a:rPr kumimoji="1" lang="sk-SK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vyhodnocovaním rozdielov vybranej vzorky medzi ôsmakmi a deviatakmi v skúmaných oblastiach boli </a:t>
            </a:r>
            <a:r>
              <a:rPr kumimoji="1" lang="sk-SK" sz="2200" dirty="0">
                <a:solidFill>
                  <a:schemeClr val="bg1"/>
                </a:solidFill>
              </a:rPr>
              <a:t>na 95% hladine spoľahlivosti potvrdené nasledovné štatisticky významné rozdiely :</a:t>
            </a:r>
            <a:endParaRPr lang="sk-SK" sz="22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32448"/>
          </a:xfrm>
        </p:spPr>
        <p:txBody>
          <a:bodyPr>
            <a:noAutofit/>
          </a:bodyPr>
          <a:lstStyle/>
          <a:p>
            <a:pPr>
              <a:lnSpc>
                <a:spcPct val="105000"/>
              </a:lnSpc>
              <a:buClr>
                <a:schemeClr val="accent2">
                  <a:lumMod val="50000"/>
                </a:schemeClr>
              </a:buClr>
              <a:buFont typeface="Wingdings" pitchFamily="2" charset="2"/>
              <a:buChar char="q"/>
            </a:pPr>
            <a:r>
              <a:rPr kumimoji="1" lang="sk-SK" sz="2100" b="1" dirty="0">
                <a:solidFill>
                  <a:schemeClr val="accent2">
                    <a:lumMod val="50000"/>
                  </a:schemeClr>
                </a:solidFill>
              </a:rPr>
              <a:t>14,8% pokles respondentov prežívajúcich stres v škole</a:t>
            </a:r>
          </a:p>
          <a:p>
            <a:pPr>
              <a:lnSpc>
                <a:spcPct val="105000"/>
              </a:lnSpc>
              <a:buClr>
                <a:schemeClr val="accent2">
                  <a:lumMod val="50000"/>
                </a:schemeClr>
              </a:buClr>
              <a:buFont typeface="Wingdings" pitchFamily="2" charset="2"/>
              <a:buChar char="q"/>
            </a:pPr>
            <a:r>
              <a:rPr kumimoji="1" lang="sk-SK" sz="2100" b="1" dirty="0">
                <a:solidFill>
                  <a:schemeClr val="accent2">
                    <a:lumMod val="50000"/>
                  </a:schemeClr>
                </a:solidFill>
              </a:rPr>
              <a:t>11,2% nárast respondentov, ktorí nemajú veľký stres</a:t>
            </a:r>
          </a:p>
          <a:p>
            <a:pPr>
              <a:lnSpc>
                <a:spcPct val="105000"/>
              </a:lnSpc>
              <a:buClr>
                <a:schemeClr val="accent2">
                  <a:lumMod val="50000"/>
                </a:schemeClr>
              </a:buClr>
              <a:buFont typeface="Wingdings" pitchFamily="2" charset="2"/>
              <a:buChar char="q"/>
            </a:pPr>
            <a:r>
              <a:rPr kumimoji="1" lang="sk-SK" sz="2100" b="1" dirty="0">
                <a:solidFill>
                  <a:schemeClr val="accent2">
                    <a:lumMod val="50000"/>
                  </a:schemeClr>
                </a:solidFill>
              </a:rPr>
              <a:t>16,5% nárast respondentov, ktorí necítia  voči niekomu zlosť, nenávisť...</a:t>
            </a:r>
          </a:p>
          <a:p>
            <a:pPr>
              <a:lnSpc>
                <a:spcPct val="105000"/>
              </a:lnSpc>
              <a:buClr>
                <a:schemeClr val="accent2">
                  <a:lumMod val="50000"/>
                </a:schemeClr>
              </a:buClr>
              <a:buFont typeface="Wingdings" pitchFamily="2" charset="2"/>
              <a:buChar char="q"/>
            </a:pPr>
            <a:r>
              <a:rPr kumimoji="1" lang="sk-SK" sz="2100" b="1" dirty="0">
                <a:solidFill>
                  <a:schemeClr val="accent2">
                    <a:lumMod val="50000"/>
                  </a:schemeClr>
                </a:solidFill>
              </a:rPr>
              <a:t>8,6 % nárast respondentov, ktorí majú vhodný pitný režim</a:t>
            </a:r>
          </a:p>
          <a:p>
            <a:pPr>
              <a:lnSpc>
                <a:spcPct val="105000"/>
              </a:lnSpc>
              <a:buClr>
                <a:schemeClr val="accent2">
                  <a:lumMod val="50000"/>
                </a:schemeClr>
              </a:buClr>
              <a:buFont typeface="Wingdings" pitchFamily="2" charset="2"/>
              <a:buChar char="q"/>
            </a:pPr>
            <a:r>
              <a:rPr kumimoji="1" lang="sk-SK" sz="2100" b="1" dirty="0">
                <a:solidFill>
                  <a:schemeClr val="accent2">
                    <a:lumMod val="50000"/>
                  </a:schemeClr>
                </a:solidFill>
              </a:rPr>
              <a:t>takmer 15% nárast respondentov, ktorí pociťujú dobré výsledky za námahu</a:t>
            </a:r>
          </a:p>
          <a:p>
            <a:pPr>
              <a:lnSpc>
                <a:spcPct val="105000"/>
              </a:lnSpc>
              <a:buClr>
                <a:schemeClr val="bg2">
                  <a:lumMod val="10000"/>
                </a:schemeClr>
              </a:buClr>
              <a:buFont typeface="Wingdings" pitchFamily="2" charset="2"/>
              <a:buChar char="§"/>
            </a:pPr>
            <a:r>
              <a:rPr kumimoji="1" lang="sk-SK" sz="2100" b="1" dirty="0">
                <a:solidFill>
                  <a:schemeClr val="bg2">
                    <a:lumMod val="10000"/>
                  </a:schemeClr>
                </a:solidFill>
              </a:rPr>
              <a:t>23,5% pokles respondentov, ktorí sú spokojnosti so sebou samým</a:t>
            </a:r>
          </a:p>
          <a:p>
            <a:pPr>
              <a:lnSpc>
                <a:spcPct val="105000"/>
              </a:lnSpc>
              <a:buClr>
                <a:schemeClr val="bg2">
                  <a:lumMod val="10000"/>
                </a:schemeClr>
              </a:buClr>
              <a:buFont typeface="Wingdings" pitchFamily="2" charset="2"/>
              <a:buChar char="§"/>
            </a:pPr>
            <a:r>
              <a:rPr kumimoji="1" lang="sk-SK" sz="2100" b="1" dirty="0">
                <a:solidFill>
                  <a:schemeClr val="bg2">
                    <a:lumMod val="10000"/>
                  </a:schemeClr>
                </a:solidFill>
              </a:rPr>
              <a:t>17,3% pokles respondentov, ktorí  sa vyhýbajú prekoreneným a pikantným jedlám</a:t>
            </a:r>
          </a:p>
          <a:p>
            <a:pPr>
              <a:lnSpc>
                <a:spcPct val="105000"/>
              </a:lnSpc>
              <a:buClr>
                <a:schemeClr val="bg2">
                  <a:lumMod val="10000"/>
                </a:schemeClr>
              </a:buClr>
              <a:buFont typeface="Wingdings" pitchFamily="2" charset="2"/>
              <a:buChar char="§"/>
            </a:pPr>
            <a:r>
              <a:rPr kumimoji="1" lang="sk-SK" sz="2100" b="1" dirty="0">
                <a:solidFill>
                  <a:schemeClr val="bg2">
                    <a:lumMod val="10000"/>
                  </a:schemeClr>
                </a:solidFill>
              </a:rPr>
              <a:t>2,5% nárast respondentov vo fajčení cigariet </a:t>
            </a:r>
          </a:p>
          <a:p>
            <a:pPr>
              <a:lnSpc>
                <a:spcPct val="105000"/>
              </a:lnSpc>
              <a:buClr>
                <a:schemeClr val="bg2">
                  <a:lumMod val="10000"/>
                </a:schemeClr>
              </a:buClr>
              <a:buFont typeface="Wingdings" pitchFamily="2" charset="2"/>
              <a:buChar char="§"/>
            </a:pPr>
            <a:r>
              <a:rPr kumimoji="1" lang="sk-SK" sz="2100" b="1" dirty="0">
                <a:solidFill>
                  <a:schemeClr val="bg2">
                    <a:lumMod val="10000"/>
                  </a:schemeClr>
                </a:solidFill>
              </a:rPr>
              <a:t>18,5% nárast respondentov v pití koly a kokakoly</a:t>
            </a:r>
          </a:p>
          <a:p>
            <a:pPr>
              <a:lnSpc>
                <a:spcPct val="105000"/>
              </a:lnSpc>
              <a:buClr>
                <a:schemeClr val="bg2">
                  <a:lumMod val="10000"/>
                </a:schemeClr>
              </a:buClr>
              <a:buFont typeface="Wingdings" pitchFamily="2" charset="2"/>
              <a:buChar char="§"/>
            </a:pPr>
            <a:r>
              <a:rPr kumimoji="1" lang="sk-SK" sz="2100" b="1" dirty="0">
                <a:solidFill>
                  <a:schemeClr val="bg2">
                    <a:lumMod val="10000"/>
                  </a:schemeClr>
                </a:solidFill>
              </a:rPr>
              <a:t>6,2% nárast respondentov v pití alkoholických nápojov</a:t>
            </a:r>
          </a:p>
        </p:txBody>
      </p:sp>
    </p:spTree>
    <p:extLst>
      <p:ext uri="{BB962C8B-B14F-4D97-AF65-F5344CB8AC3E}">
        <p14:creationId xmlns:p14="http://schemas.microsoft.com/office/powerpoint/2010/main" val="30179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solidFill>
                  <a:schemeClr val="tx2">
                    <a:lumMod val="50000"/>
                  </a:schemeClr>
                </a:solidFill>
              </a:rPr>
              <a:t>Je  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teda prevencia a výchova  </a:t>
            </a:r>
            <a:r>
              <a:rPr lang="sk-SK" b="1" dirty="0">
                <a:solidFill>
                  <a:schemeClr val="tx2">
                    <a:lumMod val="50000"/>
                  </a:schemeClr>
                </a:solidFill>
              </a:rPr>
              <a:t>k  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zdraviu potrebná ?</a:t>
            </a:r>
          </a:p>
          <a:p>
            <a:endParaRPr lang="sk-SK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ODPOVEĎ SI DÁ KAŽDÝ SÁM</a:t>
            </a:r>
          </a:p>
          <a:p>
            <a:endParaRPr lang="sk-SK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Ďakujem za pozornosť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07672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/>
          <a:lstStyle/>
          <a:p>
            <a:r>
              <a:rPr lang="sk-SK" b="1" dirty="0" smtClean="0">
                <a:solidFill>
                  <a:schemeClr val="bg2">
                    <a:lumMod val="50000"/>
                  </a:schemeClr>
                </a:solidFill>
              </a:rPr>
              <a:t>PREVENCIA</a:t>
            </a:r>
            <a:endParaRPr lang="sk-SK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960440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75000"/>
                </a:schemeClr>
              </a:buClr>
            </a:pPr>
            <a:r>
              <a:rPr lang="sk-SK" sz="2800" dirty="0" smtClean="0"/>
              <a:t>je </a:t>
            </a:r>
            <a:r>
              <a:rPr lang="sk-SK" sz="2800" b="1" dirty="0" smtClean="0"/>
              <a:t>predchádzanie chorobám                                                  </a:t>
            </a:r>
            <a:r>
              <a:rPr lang="sk-SK" sz="2800" dirty="0" smtClean="0"/>
              <a:t>alebo </a:t>
            </a:r>
            <a:r>
              <a:rPr lang="sk-SK" sz="2800" b="1" dirty="0" smtClean="0"/>
              <a:t>preventívna </a:t>
            </a:r>
            <a:r>
              <a:rPr lang="sk-SK" sz="2800" b="1" dirty="0"/>
              <a:t>starostlivosť</a:t>
            </a:r>
            <a:r>
              <a:rPr lang="sk-SK" sz="2800" dirty="0"/>
              <a:t>, </a:t>
            </a:r>
            <a:r>
              <a:rPr lang="sk-SK" sz="2800" dirty="0" smtClean="0"/>
              <a:t>                                 </a:t>
            </a:r>
            <a:r>
              <a:rPr lang="sk-SK" sz="2600" dirty="0" smtClean="0"/>
              <a:t>čiže </a:t>
            </a:r>
            <a:r>
              <a:rPr lang="sk-SK" sz="2600" u="sng" dirty="0"/>
              <a:t>súbor opatrení</a:t>
            </a:r>
            <a:r>
              <a:rPr lang="sk-SK" sz="2600" dirty="0"/>
              <a:t> </a:t>
            </a:r>
            <a:r>
              <a:rPr lang="sk-SK" sz="2600" i="1" dirty="0"/>
              <a:t>(a činností) </a:t>
            </a:r>
            <a:r>
              <a:rPr lang="sk-SK" sz="2600" u="sng" dirty="0" smtClean="0"/>
              <a:t>na </a:t>
            </a:r>
            <a:r>
              <a:rPr lang="sk-SK" sz="2600" u="sng" dirty="0"/>
              <a:t>predchádzanie </a:t>
            </a:r>
            <a:r>
              <a:rPr lang="sk-SK" sz="2600" u="sng" dirty="0" smtClean="0"/>
              <a:t>chorôb</a:t>
            </a:r>
            <a:r>
              <a:rPr lang="sk-SK" sz="2600" u="sng" dirty="0"/>
              <a:t>, chýb, </a:t>
            </a:r>
            <a:r>
              <a:rPr lang="sk-SK" sz="2600" u="sng" dirty="0" smtClean="0"/>
              <a:t>zranení a </a:t>
            </a:r>
            <a:r>
              <a:rPr lang="sk-SK" sz="2600" u="sng" dirty="0"/>
              <a:t>ich následkov </a:t>
            </a:r>
            <a:r>
              <a:rPr lang="sk-SK" sz="2600" u="sng" dirty="0" smtClean="0"/>
              <a:t>      </a:t>
            </a:r>
            <a:r>
              <a:rPr lang="sk-SK" sz="2600" dirty="0" smtClean="0"/>
              <a:t>                                              </a:t>
            </a:r>
            <a:r>
              <a:rPr lang="sk-SK" sz="2800" b="1" dirty="0" smtClean="0"/>
              <a:t>na </a:t>
            </a:r>
            <a:r>
              <a:rPr lang="sk-SK" sz="2800" b="1" dirty="0"/>
              <a:t>udržovanie optimálneho stavu zdravia, </a:t>
            </a:r>
            <a:r>
              <a:rPr lang="sk-SK" sz="2800" b="1" dirty="0" smtClean="0"/>
              <a:t>                            jeho </a:t>
            </a:r>
            <a:r>
              <a:rPr lang="sk-SK" sz="2800" b="1" dirty="0"/>
              <a:t>posilňovania a rozvoja.</a:t>
            </a:r>
          </a:p>
          <a:p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58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 </a:t>
            </a:r>
            <a:r>
              <a:rPr lang="sk-SK" b="1" dirty="0" smtClean="0">
                <a:solidFill>
                  <a:schemeClr val="bg2">
                    <a:lumMod val="50000"/>
                  </a:schemeClr>
                </a:solidFill>
              </a:rPr>
              <a:t>TYPY PREVENCIE</a:t>
            </a:r>
            <a:endParaRPr lang="sk-SK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6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90000"/>
                </a:schemeClr>
              </a:buClr>
              <a:buFont typeface="Wingdings" pitchFamily="2" charset="2"/>
              <a:buChar char="v"/>
            </a:pPr>
            <a:r>
              <a:rPr lang="sk-SK" sz="2800" b="1" dirty="0" smtClean="0"/>
              <a:t>P r i m á r n a   p r e v e n c i a </a:t>
            </a:r>
          </a:p>
          <a:p>
            <a:pPr marL="118872" indent="0">
              <a:buClr>
                <a:schemeClr val="bg2">
                  <a:lumMod val="90000"/>
                </a:schemeClr>
              </a:buClr>
              <a:buNone/>
            </a:pPr>
            <a:r>
              <a:rPr lang="sk-SK" sz="2000" dirty="0"/>
              <a:t> </a:t>
            </a:r>
            <a:r>
              <a:rPr lang="sk-SK" sz="2000" dirty="0" smtClean="0"/>
              <a:t>     tvorivá, kreatívna a </a:t>
            </a:r>
            <a:r>
              <a:rPr lang="sk-SK" sz="2000" dirty="0"/>
              <a:t>konštruktívna </a:t>
            </a:r>
            <a:r>
              <a:rPr lang="sk-SK" sz="2000" dirty="0" smtClean="0"/>
              <a:t>prevencia </a:t>
            </a:r>
            <a:r>
              <a:rPr lang="sk-SK" sz="2000" dirty="0"/>
              <a:t>prvej roviny, </a:t>
            </a:r>
            <a:r>
              <a:rPr lang="sk-SK" sz="2000" dirty="0" smtClean="0"/>
              <a:t>prvej fázy</a:t>
            </a:r>
          </a:p>
          <a:p>
            <a:pPr>
              <a:buClr>
                <a:schemeClr val="bg2">
                  <a:lumMod val="90000"/>
                </a:schemeClr>
              </a:buClr>
              <a:buFont typeface="Wingdings" pitchFamily="2" charset="2"/>
              <a:buChar char="v"/>
            </a:pPr>
            <a:r>
              <a:rPr lang="sk-SK" sz="2800" b="1" dirty="0" smtClean="0"/>
              <a:t>S e k u n d á r n a p </a:t>
            </a:r>
            <a:r>
              <a:rPr lang="sk-SK" sz="2800" b="1" dirty="0"/>
              <a:t>r e v e n c i a </a:t>
            </a:r>
          </a:p>
          <a:p>
            <a:pPr marL="118872" indent="0">
              <a:buClr>
                <a:schemeClr val="bg2">
                  <a:lumMod val="90000"/>
                </a:schemeClr>
              </a:buClr>
              <a:buNone/>
            </a:pPr>
            <a:r>
              <a:rPr lang="sk-SK" sz="2000" dirty="0"/>
              <a:t> </a:t>
            </a:r>
            <a:r>
              <a:rPr lang="sk-SK" sz="2000" dirty="0" smtClean="0"/>
              <a:t>     je </a:t>
            </a:r>
            <a:r>
              <a:rPr lang="sk-SK" sz="2000" dirty="0"/>
              <a:t>súbor </a:t>
            </a:r>
            <a:r>
              <a:rPr lang="sk-SK" sz="2000" dirty="0" smtClean="0"/>
              <a:t>opatrení na zabránenie vypuknutia </a:t>
            </a:r>
            <a:r>
              <a:rPr lang="sk-SK" sz="2000" dirty="0"/>
              <a:t>choroby, ktorú už jedinec </a:t>
            </a:r>
            <a:r>
              <a:rPr lang="sk-SK" sz="2000" dirty="0" smtClean="0"/>
              <a:t> </a:t>
            </a:r>
          </a:p>
          <a:p>
            <a:pPr marL="118872" indent="0">
              <a:buClr>
                <a:schemeClr val="bg2">
                  <a:lumMod val="90000"/>
                </a:schemeClr>
              </a:buClr>
              <a:buNone/>
            </a:pPr>
            <a:r>
              <a:rPr lang="sk-SK" sz="2000" dirty="0"/>
              <a:t> </a:t>
            </a:r>
            <a:r>
              <a:rPr lang="sk-SK" sz="2000" dirty="0" smtClean="0"/>
              <a:t>     prekonal</a:t>
            </a:r>
            <a:r>
              <a:rPr lang="sk-SK" sz="2000" dirty="0"/>
              <a:t>, alebo na zabránenie rozvoja choroby alebo jej komplikáciám, </a:t>
            </a:r>
            <a:endParaRPr lang="sk-SK" sz="2000" dirty="0" smtClean="0"/>
          </a:p>
          <a:p>
            <a:pPr marL="118872" indent="0">
              <a:buClr>
                <a:schemeClr val="bg2">
                  <a:lumMod val="90000"/>
                </a:schemeClr>
              </a:buClr>
              <a:buNone/>
            </a:pPr>
            <a:r>
              <a:rPr lang="sk-SK" sz="2000" dirty="0"/>
              <a:t> </a:t>
            </a:r>
            <a:r>
              <a:rPr lang="sk-SK" sz="2000" dirty="0" smtClean="0"/>
              <a:t>     keď </a:t>
            </a:r>
            <a:r>
              <a:rPr lang="sk-SK" sz="2000" dirty="0"/>
              <a:t>je choroba v latentnom štádiu alebo ide o rizikovú osobu</a:t>
            </a:r>
            <a:r>
              <a:rPr lang="sk-SK" sz="2000" dirty="0" smtClean="0"/>
              <a:t>.</a:t>
            </a:r>
          </a:p>
          <a:p>
            <a:pPr>
              <a:buClr>
                <a:schemeClr val="bg2">
                  <a:lumMod val="90000"/>
                </a:schemeClr>
              </a:buClr>
              <a:buFont typeface="Wingdings" pitchFamily="2" charset="2"/>
              <a:buChar char="v"/>
            </a:pPr>
            <a:r>
              <a:rPr lang="sk-SK" sz="2800" b="1" dirty="0" smtClean="0"/>
              <a:t>T e r c i á r n a   </a:t>
            </a:r>
            <a:r>
              <a:rPr lang="sk-SK" sz="2800" b="1" dirty="0"/>
              <a:t>p r e v e n c i a </a:t>
            </a:r>
            <a:endParaRPr lang="sk-SK" sz="2800" b="1" dirty="0" smtClean="0"/>
          </a:p>
          <a:p>
            <a:pPr marL="118872" indent="0">
              <a:buClr>
                <a:schemeClr val="bg2">
                  <a:lumMod val="90000"/>
                </a:schemeClr>
              </a:buClr>
              <a:buNone/>
            </a:pPr>
            <a:r>
              <a:rPr lang="sk-SK" sz="2200" dirty="0" smtClean="0"/>
              <a:t>      je zdravotná rehabilitácia</a:t>
            </a:r>
            <a:endParaRPr lang="sk-SK" sz="2200" b="1" dirty="0"/>
          </a:p>
          <a:p>
            <a:endParaRPr lang="sk-SK" sz="2200" b="1" dirty="0"/>
          </a:p>
        </p:txBody>
      </p:sp>
    </p:spTree>
    <p:extLst>
      <p:ext uri="{BB962C8B-B14F-4D97-AF65-F5344CB8AC3E}">
        <p14:creationId xmlns:p14="http://schemas.microsoft.com/office/powerpoint/2010/main" val="240027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MÝTUS 1:</a:t>
            </a:r>
            <a:endParaRPr lang="sk-SK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96044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2">
                  <a:lumMod val="75000"/>
                </a:schemeClr>
              </a:buClr>
            </a:pPr>
            <a:r>
              <a:rPr lang="sk-SK" sz="36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k-SK" sz="4000" b="1" dirty="0" smtClean="0">
                <a:latin typeface="Arial" pitchFamily="34" charset="0"/>
                <a:cs typeface="Arial" pitchFamily="34" charset="0"/>
              </a:rPr>
              <a:t>aždý </a:t>
            </a:r>
            <a:r>
              <a:rPr lang="sk-SK" sz="4000" b="1" dirty="0">
                <a:latin typeface="Arial" pitchFamily="34" charset="0"/>
                <a:cs typeface="Arial" pitchFamily="34" charset="0"/>
              </a:rPr>
              <a:t>musí na niečo zomrieť</a:t>
            </a:r>
            <a:r>
              <a:rPr lang="sk-SK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sk-SK" sz="2800" b="1" dirty="0">
                <a:latin typeface="Arial" pitchFamily="34" charset="0"/>
                <a:cs typeface="Arial" pitchFamily="34" charset="0"/>
              </a:rPr>
            </a:br>
            <a:endParaRPr lang="sk-SK" sz="11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75000"/>
                </a:schemeClr>
              </a:buClr>
            </a:pPr>
            <a:r>
              <a:rPr lang="sk-SK" sz="2800" b="1" dirty="0" smtClean="0">
                <a:latin typeface="Arial" pitchFamily="34" charset="0"/>
                <a:cs typeface="Arial" pitchFamily="34" charset="0"/>
              </a:rPr>
              <a:t>Samozrejme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,                                                                   smrť však nemusí 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byť predčasná a bolestivá. </a:t>
            </a:r>
            <a:r>
              <a:rPr lang="sk-SK" sz="2800" b="1" dirty="0">
                <a:latin typeface="Arial" pitchFamily="34" charset="0"/>
                <a:cs typeface="Arial" pitchFamily="34" charset="0"/>
              </a:rPr>
              <a:t>Štatistiky </a:t>
            </a:r>
            <a:r>
              <a:rPr lang="sk-SK" sz="2800" b="1" dirty="0" smtClean="0">
                <a:latin typeface="Arial" pitchFamily="34" charset="0"/>
                <a:cs typeface="Arial" pitchFamily="34" charset="0"/>
              </a:rPr>
              <a:t>ukazujú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, že u takmer polovice pacientov ide o </a:t>
            </a:r>
            <a:r>
              <a:rPr lang="sk-SK" sz="2800" b="1" dirty="0">
                <a:latin typeface="Arial" pitchFamily="34" charset="0"/>
                <a:cs typeface="Arial" pitchFamily="34" charset="0"/>
              </a:rPr>
              <a:t>predčasné úmrtia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                           </a:t>
            </a:r>
          </a:p>
          <a:p>
            <a:pPr>
              <a:buClr>
                <a:schemeClr val="bg2">
                  <a:lumMod val="75000"/>
                </a:schemeClr>
              </a:buClr>
            </a:pPr>
            <a:endParaRPr lang="sk-SK" sz="2800" b="1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75000"/>
                </a:schemeClr>
              </a:buClr>
            </a:pPr>
            <a:r>
              <a:rPr lang="sk-SK" sz="2800" b="1" dirty="0" smtClean="0">
                <a:latin typeface="Arial" pitchFamily="34" charset="0"/>
                <a:cs typeface="Arial" pitchFamily="34" charset="0"/>
              </a:rPr>
              <a:t>Prevencia </a:t>
            </a:r>
            <a:r>
              <a:rPr lang="sk-SK" sz="2800" b="1" dirty="0">
                <a:latin typeface="Arial" pitchFamily="34" charset="0"/>
                <a:cs typeface="Arial" pitchFamily="34" charset="0"/>
              </a:rPr>
              <a:t>a správny manažment 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kardiovaskulárnych ochorení </a:t>
            </a:r>
            <a:r>
              <a:rPr lang="sk-SK" sz="2800" b="1" dirty="0">
                <a:latin typeface="Arial" pitchFamily="34" charset="0"/>
                <a:cs typeface="Arial" pitchFamily="34" charset="0"/>
              </a:rPr>
              <a:t>pomáhajú ľuďom žiť dlhšie a plnohodnotne</a:t>
            </a:r>
            <a:r>
              <a:rPr lang="sk-SK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sk-SK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24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990600"/>
          </a:xfrm>
        </p:spPr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MÝTUS </a:t>
            </a:r>
            <a:r>
              <a:rPr lang="sk-SK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2:</a:t>
            </a:r>
            <a:endParaRPr lang="sk-SK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bg2">
                  <a:lumMod val="90000"/>
                </a:schemeClr>
              </a:buClr>
            </a:pPr>
            <a:r>
              <a:rPr lang="sk-SK" sz="3600" b="1" dirty="0" smtClean="0">
                <a:latin typeface="Arial" pitchFamily="34" charset="0"/>
                <a:cs typeface="Arial" pitchFamily="34" charset="0"/>
              </a:rPr>
              <a:t>Môj </a:t>
            </a:r>
            <a:r>
              <a:rPr lang="sk-SK" sz="3600" b="1" dirty="0">
                <a:latin typeface="Arial" pitchFamily="34" charset="0"/>
                <a:cs typeface="Arial" pitchFamily="34" charset="0"/>
              </a:rPr>
              <a:t>starý otec bol fajčiar</a:t>
            </a:r>
            <a:r>
              <a:rPr lang="sk-SK" sz="3600" b="1" dirty="0" smtClean="0">
                <a:latin typeface="Arial" pitchFamily="34" charset="0"/>
                <a:cs typeface="Arial" pitchFamily="34" charset="0"/>
              </a:rPr>
              <a:t>,                             </a:t>
            </a:r>
            <a:r>
              <a:rPr lang="sk-SK" sz="3600" b="1" dirty="0">
                <a:latin typeface="Arial" pitchFamily="34" charset="0"/>
                <a:cs typeface="Arial" pitchFamily="34" charset="0"/>
              </a:rPr>
              <a:t>bol obézny </a:t>
            </a:r>
            <a:r>
              <a:rPr lang="sk-SK" sz="3600" b="1" dirty="0" smtClean="0">
                <a:latin typeface="Arial" pitchFamily="34" charset="0"/>
                <a:cs typeface="Arial" pitchFamily="34" charset="0"/>
              </a:rPr>
              <a:t>                                               a </a:t>
            </a:r>
            <a:r>
              <a:rPr lang="sk-SK" sz="3600" b="1" dirty="0">
                <a:latin typeface="Arial" pitchFamily="34" charset="0"/>
                <a:cs typeface="Arial" pitchFamily="34" charset="0"/>
              </a:rPr>
              <a:t>dožil sa 90 rokov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/>
            </a:r>
            <a:br>
              <a:rPr lang="sk-SK" sz="2800" dirty="0">
                <a:latin typeface="Arial" pitchFamily="34" charset="0"/>
                <a:cs typeface="Arial" pitchFamily="34" charset="0"/>
              </a:rPr>
            </a:br>
            <a:r>
              <a:rPr lang="sk-SK" sz="2800" dirty="0">
                <a:latin typeface="Arial" pitchFamily="34" charset="0"/>
                <a:cs typeface="Arial" pitchFamily="34" charset="0"/>
              </a:rPr>
              <a:t>V každej populácii je percento ľudí, ktorí sa vymykajú všeobecnému priemeru.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                                 Niektorí 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napriek tomu, že dodržiavajú zásady zdravého životného štýlu, zomierajú pomerne mladí, iní sa dožívajú vysokého veku, pričom sa u nich kumuluje niekoľko závažných rizikových faktorov. </a:t>
            </a:r>
            <a:r>
              <a:rPr lang="sk-SK" sz="2800" b="1" dirty="0">
                <a:latin typeface="Arial" pitchFamily="34" charset="0"/>
                <a:cs typeface="Arial" pitchFamily="34" charset="0"/>
              </a:rPr>
              <a:t>Podľa nich nemožno robiť generalizované závery, odporúčania alebo stratégie</a:t>
            </a:r>
            <a:r>
              <a:rPr lang="sk-SK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sk-SK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18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MÝTUS 3:</a:t>
            </a:r>
            <a:endParaRPr lang="sk-SK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2">
                  <a:lumMod val="90000"/>
                </a:schemeClr>
              </a:buClr>
            </a:pPr>
            <a:r>
              <a:rPr lang="sk-SK" sz="4000" b="1" dirty="0" smtClean="0">
                <a:latin typeface="Arial" pitchFamily="34" charset="0"/>
                <a:cs typeface="Arial" pitchFamily="34" charset="0"/>
              </a:rPr>
              <a:t>Prevencia </a:t>
            </a:r>
            <a:r>
              <a:rPr lang="sk-SK" sz="4000" b="1" dirty="0">
                <a:latin typeface="Arial" pitchFamily="34" charset="0"/>
                <a:cs typeface="Arial" pitchFamily="34" charset="0"/>
              </a:rPr>
              <a:t>je príliš drahá, </a:t>
            </a:r>
            <a:r>
              <a:rPr lang="sk-SK" sz="4000" b="1" dirty="0" smtClean="0">
                <a:latin typeface="Arial" pitchFamily="34" charset="0"/>
                <a:cs typeface="Arial" pitchFamily="34" charset="0"/>
              </a:rPr>
              <a:t>                           aby </a:t>
            </a:r>
            <a:r>
              <a:rPr lang="sk-SK" sz="4000" b="1" dirty="0">
                <a:latin typeface="Arial" pitchFamily="34" charset="0"/>
                <a:cs typeface="Arial" pitchFamily="34" charset="0"/>
              </a:rPr>
              <a:t>si ju mohli dovoliť chudobnejší ľudia</a:t>
            </a:r>
            <a:br>
              <a:rPr lang="sk-SK" sz="4000" b="1" dirty="0">
                <a:latin typeface="Arial" pitchFamily="34" charset="0"/>
                <a:cs typeface="Arial" pitchFamily="34" charset="0"/>
              </a:rPr>
            </a:br>
            <a:r>
              <a:rPr lang="sk-SK" sz="3200" dirty="0">
                <a:latin typeface="Arial" pitchFamily="34" charset="0"/>
                <a:cs typeface="Arial" pitchFamily="34" charset="0"/>
              </a:rPr>
              <a:t>K dispozícii sú výsledky početných štúdií a ekonomických prepočtov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,                           </a:t>
            </a:r>
            <a:r>
              <a:rPr lang="sk-SK" sz="3200" b="1" dirty="0">
                <a:latin typeface="Arial" pitchFamily="34" charset="0"/>
                <a:cs typeface="Arial" pitchFamily="34" charset="0"/>
              </a:rPr>
              <a:t>že všade na svete – vrátane </a:t>
            </a:r>
            <a:r>
              <a:rPr lang="sk-SK" sz="3200" b="1" dirty="0" smtClean="0">
                <a:latin typeface="Arial" pitchFamily="34" charset="0"/>
                <a:cs typeface="Arial" pitchFamily="34" charset="0"/>
              </a:rPr>
              <a:t>najchudobnejších </a:t>
            </a:r>
            <a:r>
              <a:rPr lang="sk-SK" sz="3200" b="1" dirty="0">
                <a:latin typeface="Arial" pitchFamily="34" charset="0"/>
                <a:cs typeface="Arial" pitchFamily="34" charset="0"/>
              </a:rPr>
              <a:t>afrických </a:t>
            </a:r>
            <a:r>
              <a:rPr lang="sk-SK" sz="3200" b="1" dirty="0" smtClean="0">
                <a:latin typeface="Arial" pitchFamily="34" charset="0"/>
                <a:cs typeface="Arial" pitchFamily="34" charset="0"/>
              </a:rPr>
              <a:t>krajín             </a:t>
            </a:r>
            <a:r>
              <a:rPr lang="sk-SK" sz="3200" b="1" dirty="0">
                <a:latin typeface="Arial" pitchFamily="34" charset="0"/>
                <a:cs typeface="Arial" pitchFamily="34" charset="0"/>
              </a:rPr>
              <a:t>- je prevencia lacnejšia než liečba</a:t>
            </a:r>
            <a:r>
              <a:rPr lang="sk-SK" sz="3200" b="1" dirty="0" smtClean="0">
                <a:latin typeface="Arial" pitchFamily="34" charset="0"/>
                <a:cs typeface="Arial" pitchFamily="34" charset="0"/>
              </a:rPr>
              <a:t>.</a:t>
            </a:r>
            <a:endParaRPr lang="sk-SK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87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MÝTUS 4:</a:t>
            </a:r>
            <a:endParaRPr lang="sk-SK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bg2">
                  <a:lumMod val="90000"/>
                </a:schemeClr>
              </a:buClr>
            </a:pPr>
            <a:r>
              <a:rPr lang="sk-SK" sz="4300" b="1" dirty="0" smtClean="0">
                <a:latin typeface="Arial" pitchFamily="34" charset="0"/>
                <a:cs typeface="Arial" pitchFamily="34" charset="0"/>
              </a:rPr>
              <a:t>Chudobné krajiny musia najprv zvládnuť infekčné ochorenia</a:t>
            </a:r>
            <a:br>
              <a:rPr lang="sk-SK" sz="4300" b="1" dirty="0" smtClean="0">
                <a:latin typeface="Arial" pitchFamily="34" charset="0"/>
                <a:cs typeface="Arial" pitchFamily="34" charset="0"/>
              </a:rPr>
            </a:br>
            <a:r>
              <a:rPr lang="sk-SK" sz="3500" dirty="0" smtClean="0">
                <a:latin typeface="Arial" pitchFamily="34" charset="0"/>
                <a:cs typeface="Arial" pitchFamily="34" charset="0"/>
              </a:rPr>
              <a:t>Samozrejme                                                       boj s prenosnými chorobami je prioritou v mnohých chudobných krajinách, problematika </a:t>
            </a:r>
            <a:r>
              <a:rPr lang="sk-SK" sz="3500" b="1" dirty="0" smtClean="0">
                <a:latin typeface="Arial" pitchFamily="34" charset="0"/>
                <a:cs typeface="Arial" pitchFamily="34" charset="0"/>
              </a:rPr>
              <a:t>neprenosných chronických ochorení je ale rovnako aktuálna</a:t>
            </a:r>
            <a:r>
              <a:rPr lang="sk-SK" sz="3500" dirty="0" smtClean="0">
                <a:latin typeface="Arial" pitchFamily="34" charset="0"/>
                <a:cs typeface="Arial" pitchFamily="34" charset="0"/>
              </a:rPr>
              <a:t>,    štatistiky potvrdzujú, že chorobnosť a úmrtnosť na tieto ochorenia sa v nich rýchle zvyšuje. </a:t>
            </a:r>
          </a:p>
        </p:txBody>
      </p:sp>
    </p:spTree>
    <p:extLst>
      <p:ext uri="{BB962C8B-B14F-4D97-AF65-F5344CB8AC3E}">
        <p14:creationId xmlns:p14="http://schemas.microsoft.com/office/powerpoint/2010/main" val="4779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MÝTUS </a:t>
            </a:r>
            <a:r>
              <a:rPr lang="sk-SK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5:</a:t>
            </a:r>
            <a:endParaRPr lang="sk-SK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fontScale="92500"/>
          </a:bodyPr>
          <a:lstStyle/>
          <a:p>
            <a:pPr marL="571500" indent="-571500">
              <a:buClr>
                <a:schemeClr val="bg2">
                  <a:lumMod val="90000"/>
                </a:schemeClr>
              </a:buClr>
              <a:buFont typeface="Wingdings" pitchFamily="2" charset="2"/>
              <a:buChar char="v"/>
            </a:pPr>
            <a:r>
              <a:rPr lang="sk-SK" sz="4300" b="1" dirty="0" smtClean="0">
                <a:latin typeface="Arial" pitchFamily="34" charset="0"/>
                <a:cs typeface="Arial" pitchFamily="34" charset="0"/>
              </a:rPr>
              <a:t>Za rozvoj chronických ochorení si môže každý sám</a:t>
            </a:r>
            <a:br>
              <a:rPr lang="sk-SK" sz="4300" b="1" dirty="0" smtClean="0">
                <a:latin typeface="Arial" pitchFamily="34" charset="0"/>
                <a:cs typeface="Arial" pitchFamily="34" charset="0"/>
              </a:rPr>
            </a:br>
            <a:r>
              <a:rPr lang="sk-SK" sz="3000" dirty="0" smtClean="0">
                <a:latin typeface="Arial" pitchFamily="34" charset="0"/>
                <a:cs typeface="Arial" pitchFamily="34" charset="0"/>
              </a:rPr>
              <a:t>pravda                                                          </a:t>
            </a:r>
            <a:r>
              <a:rPr lang="sk-SK" sz="3000" u="sng" dirty="0" smtClean="0">
                <a:latin typeface="Arial" pitchFamily="34" charset="0"/>
                <a:cs typeface="Arial" pitchFamily="34" charset="0"/>
              </a:rPr>
              <a:t>každý sa má zodpovedne starať o svoje zdravie</a:t>
            </a:r>
            <a:r>
              <a:rPr lang="sk-SK" sz="3000" dirty="0" smtClean="0">
                <a:latin typeface="Arial" pitchFamily="34" charset="0"/>
                <a:cs typeface="Arial" pitchFamily="34" charset="0"/>
              </a:rPr>
              <a:t>,                                                                 ťarchu tejto zodpovednosti neznáša len on sám, ale </a:t>
            </a:r>
            <a:r>
              <a:rPr lang="sk-SK" sz="3000" u="sng" dirty="0" smtClean="0">
                <a:latin typeface="Arial" pitchFamily="34" charset="0"/>
                <a:cs typeface="Arial" pitchFamily="34" charset="0"/>
              </a:rPr>
              <a:t>spoluzodpovedná je celá spoločnosť</a:t>
            </a:r>
            <a:r>
              <a:rPr lang="sk-SK" sz="3000" dirty="0" smtClean="0">
                <a:latin typeface="Arial" pitchFamily="34" charset="0"/>
                <a:cs typeface="Arial" pitchFamily="34" charset="0"/>
              </a:rPr>
              <a:t>, ktorá na to musí vytvoriť primerané podmienky.                                    </a:t>
            </a:r>
            <a:r>
              <a:rPr lang="sk-SK" sz="3000" u="sng" dirty="0" smtClean="0">
                <a:latin typeface="Arial" pitchFamily="34" charset="0"/>
                <a:cs typeface="Arial" pitchFamily="34" charset="0"/>
              </a:rPr>
              <a:t>Týka sa tak zdravého životného štýlu, ako aj dostupnosti prevencie, liečby </a:t>
            </a:r>
            <a:endParaRPr lang="sk-SK" sz="3000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41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Civilizačné ochorenia v SR</a:t>
            </a:r>
            <a:endParaRPr lang="sk-SK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876800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bg2">
                  <a:lumMod val="10000"/>
                </a:schemeClr>
              </a:buClr>
              <a:buNone/>
            </a:pPr>
            <a:r>
              <a:rPr lang="sk-SK" sz="2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Kardio-vasculárne</a:t>
            </a:r>
            <a:endParaRPr lang="sk-SK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Clr>
                <a:schemeClr val="bg2">
                  <a:lumMod val="10000"/>
                </a:schemeClr>
              </a:buClr>
              <a:buNone/>
            </a:pP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Onkologické</a:t>
            </a:r>
          </a:p>
          <a:p>
            <a:pPr marL="0" indent="0" algn="ctr">
              <a:buClr>
                <a:schemeClr val="bg2">
                  <a:lumMod val="10000"/>
                </a:schemeClr>
              </a:buClr>
              <a:buNone/>
            </a:pP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Kostrovo-svalového aparátu</a:t>
            </a:r>
          </a:p>
          <a:p>
            <a:pPr marL="0" indent="0" algn="ctr">
              <a:buClr>
                <a:schemeClr val="bg2">
                  <a:lumMod val="10000"/>
                </a:schemeClr>
              </a:buClr>
              <a:buNone/>
            </a:pP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Dýchacieho systému</a:t>
            </a:r>
          </a:p>
          <a:p>
            <a:pPr marL="0" indent="0" algn="ctr">
              <a:buClr>
                <a:schemeClr val="bg2">
                  <a:lumMod val="10000"/>
                </a:schemeClr>
              </a:buClr>
              <a:buNone/>
            </a:pP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Duševné ochorenia a úrazy</a:t>
            </a:r>
          </a:p>
          <a:p>
            <a:pPr marL="0" indent="0" algn="ctr">
              <a:buClr>
                <a:schemeClr val="bg2">
                  <a:lumMod val="10000"/>
                </a:schemeClr>
              </a:buClr>
              <a:buNone/>
            </a:pPr>
            <a:r>
              <a:rPr lang="sk-SK" sz="36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Priemerne 55 tisíc úmrtí ročne</a:t>
            </a:r>
          </a:p>
          <a:p>
            <a:pPr marL="0" indent="0" algn="ctr">
              <a:buClr>
                <a:schemeClr val="bg2">
                  <a:lumMod val="10000"/>
                </a:schemeClr>
              </a:buClr>
              <a:buNone/>
            </a:pPr>
            <a:r>
              <a:rPr lang="sk-SK" sz="1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 miesto</a:t>
            </a:r>
          </a:p>
          <a:p>
            <a:pPr marL="0" indent="0" algn="ctr">
              <a:buClr>
                <a:schemeClr val="bg2">
                  <a:lumMod val="10000"/>
                </a:schemeClr>
              </a:buClr>
              <a:buNone/>
            </a:pPr>
            <a:r>
              <a:rPr lang="sk-SK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2/3 tvoria </a:t>
            </a:r>
            <a:r>
              <a:rPr lang="sk-SK" sz="24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kardiovasculárne</a:t>
            </a:r>
            <a:r>
              <a:rPr lang="sk-SK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ochorenia</a:t>
            </a:r>
          </a:p>
          <a:p>
            <a:pPr marL="0" indent="0" algn="ctr">
              <a:buClr>
                <a:schemeClr val="bg2">
                  <a:lumMod val="10000"/>
                </a:schemeClr>
              </a:buClr>
              <a:buNone/>
            </a:pPr>
            <a:r>
              <a:rPr lang="sk-SK" sz="1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 miesto</a:t>
            </a:r>
          </a:p>
          <a:p>
            <a:pPr marL="0" indent="0" algn="ctr">
              <a:buClr>
                <a:schemeClr val="bg2">
                  <a:lumMod val="10000"/>
                </a:schemeClr>
              </a:buClr>
              <a:buNone/>
            </a:pPr>
            <a:r>
              <a:rPr lang="sk-SK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Onkologické ochorenia</a:t>
            </a:r>
          </a:p>
          <a:p>
            <a:pPr marL="0" indent="0" algn="ctr">
              <a:buClr>
                <a:schemeClr val="bg2">
                  <a:lumMod val="10000"/>
                </a:schemeClr>
              </a:buClr>
              <a:buNone/>
            </a:pPr>
            <a:r>
              <a:rPr lang="sk-SK" sz="1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 miesto</a:t>
            </a:r>
          </a:p>
          <a:p>
            <a:pPr marL="0" indent="0" algn="ctr">
              <a:buClr>
                <a:schemeClr val="bg2">
                  <a:lumMod val="10000"/>
                </a:schemeClr>
              </a:buClr>
              <a:buNone/>
            </a:pPr>
            <a:r>
              <a:rPr lang="sk-SK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Úrazy – </a:t>
            </a:r>
            <a:r>
              <a:rPr lang="sk-SK" sz="2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extérne</a:t>
            </a:r>
            <a:r>
              <a:rPr lang="sk-SK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príčiny úmrtí</a:t>
            </a:r>
            <a:endParaRPr lang="sk-SK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04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206</TotalTime>
  <Words>651</Words>
  <Application>Microsoft Office PowerPoint</Application>
  <PresentationFormat>Prezentácia na obrazovke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Modul</vt:lpstr>
      <vt:lpstr>Je  prevencia   a  výchova  k  zdraviu potrebná ?</vt:lpstr>
      <vt:lpstr>PREVENCIA</vt:lpstr>
      <vt:lpstr> TYPY PREVENCIE</vt:lpstr>
      <vt:lpstr> MÝTUS 1:</vt:lpstr>
      <vt:lpstr>MÝTUS 2:</vt:lpstr>
      <vt:lpstr> MÝTUS 3:</vt:lpstr>
      <vt:lpstr> MÝTUS 4:</vt:lpstr>
      <vt:lpstr>MÝTUS 5:</vt:lpstr>
      <vt:lpstr>Civilizačné ochorenia v SR</vt:lpstr>
      <vt:lpstr>    Investícia do zdravia</vt:lpstr>
      <vt:lpstr>    Štát musí mať</vt:lpstr>
      <vt:lpstr>    Účinnosť  prevencie</vt:lpstr>
      <vt:lpstr>   Výsledky</vt:lpstr>
      <vt:lpstr>   Pilotná štúdia „POHODA“</vt:lpstr>
      <vt:lpstr>   Hodnotenie „POHODA“</vt:lpstr>
      <vt:lpstr>Štatistickým vyhodnocovaním rozdielov vybranej vzorky medzi ôsmakmi a deviatakmi v skúmaných oblastiach boli na 95% hladine spoľahlivosti potvrdené nasledovné štatisticky významné rozdiely :</vt:lpstr>
      <vt:lpstr>ZÁVER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prevencia lacnejšia ako liečba</dc:title>
  <dc:creator>User</dc:creator>
  <cp:lastModifiedBy>User</cp:lastModifiedBy>
  <cp:revision>25</cp:revision>
  <dcterms:created xsi:type="dcterms:W3CDTF">2012-11-26T13:38:12Z</dcterms:created>
  <dcterms:modified xsi:type="dcterms:W3CDTF">2019-11-07T12:02:26Z</dcterms:modified>
</cp:coreProperties>
</file>