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1" r:id="rId4"/>
    <p:sldId id="265" r:id="rId5"/>
    <p:sldId id="262" r:id="rId6"/>
    <p:sldId id="258" r:id="rId7"/>
    <p:sldId id="259" r:id="rId8"/>
    <p:sldId id="266" r:id="rId9"/>
    <p:sldId id="263" r:id="rId10"/>
    <p:sldId id="264" r:id="rId11"/>
    <p:sldId id="269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100"/>
    <a:srgbClr val="663300"/>
    <a:srgbClr val="F792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A86A2-1704-4D0D-9EF8-1D1CE8359DCB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34B01-DB66-4447-9C2B-1179AAD498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735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634B01-DB66-4447-9C2B-1179AAD4987A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397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602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81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6219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367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1436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537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737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956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251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32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52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923F"/>
            </a:gs>
            <a:gs pos="27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352F8-2878-4D29-B8C4-7026E049719C}" type="datetimeFigureOut">
              <a:rPr lang="sk-SK" smtClean="0"/>
              <a:t>07.11.2019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63AF8-A43D-46BC-BE3E-EF1626E7BE6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04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úvisiaci obrázok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784270"/>
            <a:ext cx="3816424" cy="574107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sz="3600" dirty="0" smtClean="0"/>
              <a:t/>
            </a:r>
            <a:br>
              <a:rPr lang="sk-SK" sz="3600" dirty="0" smtClean="0"/>
            </a:br>
            <a:r>
              <a:rPr lang="sk-SK" sz="3600" dirty="0" smtClean="0"/>
              <a:t/>
            </a:r>
            <a:br>
              <a:rPr lang="sk-SK" sz="3600" dirty="0" smtClean="0"/>
            </a:br>
            <a:endParaRPr lang="sk-SK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6400800" cy="576064"/>
          </a:xfrm>
        </p:spPr>
        <p:txBody>
          <a:bodyPr>
            <a:noAutofit/>
          </a:bodyPr>
          <a:lstStyle/>
          <a:p>
            <a:pPr algn="l"/>
            <a:r>
              <a:rPr lang="sk-SK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RÚVZ Spišská Nová Ves</a:t>
            </a:r>
          </a:p>
          <a:p>
            <a:pPr algn="l"/>
            <a:r>
              <a:rPr lang="sk-SK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Mederiová</a:t>
            </a:r>
            <a:r>
              <a:rPr lang="sk-SK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sk-SK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Terézia DAHE</a:t>
            </a:r>
            <a:endParaRPr lang="sk-SK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683568" y="1196752"/>
            <a:ext cx="73448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4400" b="1" dirty="0" smtClean="0">
                <a:solidFill>
                  <a:srgbClr val="422100"/>
                </a:solidFill>
              </a:rPr>
              <a:t>AKO </a:t>
            </a:r>
          </a:p>
          <a:p>
            <a:pPr lvl="0"/>
            <a:r>
              <a:rPr lang="sk-SK" sz="4400" b="1" dirty="0" smtClean="0">
                <a:solidFill>
                  <a:srgbClr val="422100"/>
                </a:solidFill>
              </a:rPr>
              <a:t>VYŤAŽIŤ </a:t>
            </a:r>
          </a:p>
          <a:p>
            <a:pPr lvl="0"/>
            <a:r>
              <a:rPr lang="sk-SK" sz="4400" b="1" dirty="0" smtClean="0">
                <a:solidFill>
                  <a:srgbClr val="422100"/>
                </a:solidFill>
              </a:rPr>
              <a:t>ZO SÚČASNÉHO STAVU ODDELENÍ </a:t>
            </a:r>
          </a:p>
          <a:p>
            <a:pPr lvl="0"/>
            <a:r>
              <a:rPr lang="sk-SK" sz="4400" b="1" dirty="0" smtClean="0">
                <a:solidFill>
                  <a:srgbClr val="422100"/>
                </a:solidFill>
              </a:rPr>
              <a:t>MAXIMÁLNE MOŽNÚ EFEKTIVITU NAŠEJ PRÁCE ?</a:t>
            </a:r>
            <a:endParaRPr lang="sk-SK" sz="4400" b="1" dirty="0">
              <a:solidFill>
                <a:srgbClr val="42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59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 descr="Výsledok vyhľadávania obrázkov pre dopyt efektiv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1" name="Picture 2" descr="Súvisiaci obrázok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31" y="620688"/>
            <a:ext cx="6103036" cy="4608512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ok vyhľadávania obrázkov pre dopyt su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77072"/>
            <a:ext cx="3168352" cy="211615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87107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 descr="Výsledok vyhľadávania obrázkov pre dopyt efektivi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043608" y="4941168"/>
            <a:ext cx="7704856" cy="1143000"/>
          </a:xfrm>
        </p:spPr>
        <p:txBody>
          <a:bodyPr>
            <a:normAutofit/>
          </a:bodyPr>
          <a:lstStyle/>
          <a:p>
            <a:pPr lvl="0" algn="l"/>
            <a:r>
              <a:rPr lang="sk-SK" sz="6000" b="1" dirty="0" smtClean="0">
                <a:solidFill>
                  <a:srgbClr val="422100"/>
                </a:solidFill>
              </a:rPr>
              <a:t>Ďakujem za  pozornosť</a:t>
            </a:r>
            <a:endParaRPr lang="sk-SK" sz="6000" b="1" dirty="0">
              <a:solidFill>
                <a:srgbClr val="422100"/>
              </a:solidFill>
            </a:endParaRPr>
          </a:p>
        </p:txBody>
      </p:sp>
      <p:pic>
        <p:nvPicPr>
          <p:cNvPr id="1028" name="Picture 4" descr="Výsledok vyhľadávania obrázkov pre dopyt sup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558742"/>
            <a:ext cx="5246018" cy="272520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ĺžnik 1"/>
          <p:cNvSpPr/>
          <p:nvPr/>
        </p:nvSpPr>
        <p:spPr>
          <a:xfrm>
            <a:off x="611560" y="836712"/>
            <a:ext cx="799288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solidFill>
                  <a:srgbClr val="422100"/>
                </a:solidFill>
              </a:rPr>
              <a:t>KTO DOKÁŽE PRACOVAŤ V REÁLNOM SVETE, ALE ŽIŤ VO SVETE IDEÁLOV, </a:t>
            </a:r>
          </a:p>
          <a:p>
            <a:pPr algn="ctr"/>
            <a:r>
              <a:rPr lang="sk-SK" sz="3200" b="1" dirty="0" smtClean="0">
                <a:solidFill>
                  <a:srgbClr val="422100"/>
                </a:solidFill>
              </a:rPr>
              <a:t>TEN DOSIAHNE NAJVYŠŠIE MÉTY</a:t>
            </a:r>
          </a:p>
          <a:p>
            <a:pPr algn="ctr"/>
            <a:endParaRPr lang="sk-SK" sz="800" dirty="0" smtClean="0">
              <a:solidFill>
                <a:srgbClr val="422100"/>
              </a:solidFill>
            </a:endParaRPr>
          </a:p>
          <a:p>
            <a:pPr algn="ctr"/>
            <a:r>
              <a:rPr lang="sk-SK" sz="1600" dirty="0" smtClean="0">
                <a:solidFill>
                  <a:srgbClr val="422100"/>
                </a:solidFill>
              </a:rPr>
              <a:t>KARL LUDWIG BÖRNE</a:t>
            </a:r>
            <a:endParaRPr lang="sk-SK" sz="1600" dirty="0">
              <a:solidFill>
                <a:srgbClr val="42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18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Výsledok vyhľadávania obrázkov pre dopyt ďakujem za pozornosť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96" t="22947" r="21261" b="16932"/>
          <a:stretch/>
        </p:blipFill>
        <p:spPr bwMode="auto">
          <a:xfrm>
            <a:off x="2267744" y="1052736"/>
            <a:ext cx="4073901" cy="435486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564904"/>
            <a:ext cx="7416824" cy="1143000"/>
          </a:xfrm>
        </p:spPr>
        <p:txBody>
          <a:bodyPr>
            <a:noAutofit/>
          </a:bodyPr>
          <a:lstStyle/>
          <a:p>
            <a:pPr lvl="0" algn="l"/>
            <a:r>
              <a:rPr lang="sk-SK" sz="4800" b="1" dirty="0" smtClean="0">
                <a:solidFill>
                  <a:srgbClr val="422100"/>
                </a:solidFill>
              </a:rPr>
              <a:t>JE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POTREBNÁ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V NAŠEJ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PRÁCI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NEJAKÁ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NEVYHNUTNÁ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ZMENA?</a:t>
            </a:r>
            <a:endParaRPr lang="sk-SK" sz="4800" b="1" dirty="0">
              <a:solidFill>
                <a:srgbClr val="422100"/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5555977" y="4939889"/>
            <a:ext cx="1224136" cy="914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42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422100"/>
                </a:solidFill>
              </a:rPr>
              <a:t>1. vedieť</a:t>
            </a:r>
            <a:endParaRPr lang="sk-SK" b="1" dirty="0">
              <a:solidFill>
                <a:srgbClr val="422100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538606" y="4929978"/>
            <a:ext cx="1224136" cy="9144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42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4221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môcť</a:t>
            </a:r>
            <a:endParaRPr lang="sk-SK" b="1" dirty="0">
              <a:solidFill>
                <a:srgbClr val="4221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ál 6"/>
          <p:cNvSpPr/>
          <p:nvPr/>
        </p:nvSpPr>
        <p:spPr>
          <a:xfrm>
            <a:off x="7363031" y="4939889"/>
            <a:ext cx="1224136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42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422100"/>
                </a:solidFill>
              </a:rPr>
              <a:t>3. chcieť</a:t>
            </a:r>
            <a:endParaRPr lang="sk-SK" b="1" dirty="0">
              <a:solidFill>
                <a:srgbClr val="422100"/>
              </a:solidFill>
            </a:endParaRPr>
          </a:p>
        </p:txBody>
      </p:sp>
      <p:sp>
        <p:nvSpPr>
          <p:cNvPr id="9" name="Bublina v tvare šípky dolu 8"/>
          <p:cNvSpPr/>
          <p:nvPr/>
        </p:nvSpPr>
        <p:spPr>
          <a:xfrm>
            <a:off x="6168044" y="4293096"/>
            <a:ext cx="1908212" cy="585007"/>
          </a:xfrm>
          <a:prstGeom prst="downArrowCallout">
            <a:avLst/>
          </a:prstGeom>
          <a:noFill/>
          <a:ln w="12700">
            <a:solidFill>
              <a:srgbClr val="4221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>
                <a:solidFill>
                  <a:srgbClr val="422100"/>
                </a:solidFill>
              </a:rPr>
              <a:t>Dokázať</a:t>
            </a:r>
            <a:endParaRPr lang="sk-SK" b="1" dirty="0">
              <a:solidFill>
                <a:srgbClr val="422100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5657134" y="5877272"/>
            <a:ext cx="2930033" cy="338554"/>
          </a:xfrm>
          <a:prstGeom prst="rect">
            <a:avLst/>
          </a:prstGeom>
          <a:ln>
            <a:solidFill>
              <a:srgbClr val="4221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sk-SK" sz="1600" b="1" dirty="0">
                <a:solidFill>
                  <a:srgbClr val="422100"/>
                </a:solidFill>
              </a:rPr>
              <a:t>Dokázať = vedieť x môcť x chcieť</a:t>
            </a:r>
          </a:p>
        </p:txBody>
      </p:sp>
    </p:spTree>
    <p:extLst>
      <p:ext uri="{BB962C8B-B14F-4D97-AF65-F5344CB8AC3E}">
        <p14:creationId xmlns:p14="http://schemas.microsoft.com/office/powerpoint/2010/main" val="2056085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488832" cy="1296144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663300"/>
            </a:solidFill>
          </a:ln>
        </p:spPr>
        <p:txBody>
          <a:bodyPr>
            <a:normAutofit fontScale="90000"/>
          </a:bodyPr>
          <a:lstStyle/>
          <a:p>
            <a:r>
              <a:rPr lang="sk-SK" sz="6000" b="1" dirty="0" smtClean="0">
                <a:solidFill>
                  <a:srgbClr val="422100"/>
                </a:solidFill>
              </a:rPr>
              <a:t>S Ú Č A S N Ý    S T A V </a:t>
            </a:r>
            <a:r>
              <a:rPr lang="sk-SK" b="1" dirty="0" smtClean="0">
                <a:solidFill>
                  <a:srgbClr val="422100"/>
                </a:solidFill>
              </a:rPr>
              <a:t/>
            </a:r>
            <a:br>
              <a:rPr lang="sk-SK" b="1" dirty="0" smtClean="0">
                <a:solidFill>
                  <a:srgbClr val="422100"/>
                </a:solidFill>
              </a:rPr>
            </a:br>
            <a:r>
              <a:rPr lang="sk-SK" sz="2400" b="1" dirty="0" smtClean="0">
                <a:solidFill>
                  <a:srgbClr val="422100"/>
                </a:solidFill>
              </a:rPr>
              <a:t>ODDELENIA VÝCHOVY K ZDRAVIU/PODPORY ZDRAVIA</a:t>
            </a:r>
            <a:endParaRPr lang="sk-SK" sz="2400" b="1" dirty="0">
              <a:solidFill>
                <a:srgbClr val="4221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348880"/>
            <a:ext cx="7488832" cy="2736304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rgbClr val="422100"/>
                </a:solidFill>
              </a:rPr>
              <a:t> </a:t>
            </a:r>
            <a:r>
              <a:rPr lang="sk-SK" sz="2400" b="1" dirty="0" smtClean="0">
                <a:solidFill>
                  <a:srgbClr val="422100"/>
                </a:solidFill>
              </a:rPr>
              <a:t>       SÚČASNÁ DESTABILIZÁCIA ODDELENÍ :</a:t>
            </a:r>
          </a:p>
          <a:p>
            <a:r>
              <a:rPr lang="sk-SK" sz="2400" dirty="0" smtClean="0">
                <a:solidFill>
                  <a:srgbClr val="422100"/>
                </a:solidFill>
              </a:rPr>
              <a:t>   znižovanie </a:t>
            </a:r>
            <a:r>
              <a:rPr lang="sk-SK" sz="2400" dirty="0">
                <a:solidFill>
                  <a:srgbClr val="422100"/>
                </a:solidFill>
              </a:rPr>
              <a:t>počtu </a:t>
            </a:r>
            <a:r>
              <a:rPr lang="sk-SK" sz="2400" dirty="0" smtClean="0">
                <a:solidFill>
                  <a:srgbClr val="422100"/>
                </a:solidFill>
              </a:rPr>
              <a:t>pracovníkov</a:t>
            </a:r>
          </a:p>
          <a:p>
            <a:r>
              <a:rPr lang="sk-SK" sz="2400" dirty="0" smtClean="0">
                <a:solidFill>
                  <a:srgbClr val="422100"/>
                </a:solidFill>
              </a:rPr>
              <a:t>   zlučovanie </a:t>
            </a:r>
            <a:r>
              <a:rPr lang="sk-SK" sz="2400" dirty="0">
                <a:solidFill>
                  <a:srgbClr val="422100"/>
                </a:solidFill>
              </a:rPr>
              <a:t>s inými </a:t>
            </a:r>
            <a:r>
              <a:rPr lang="sk-SK" sz="2400" dirty="0" smtClean="0">
                <a:solidFill>
                  <a:srgbClr val="422100"/>
                </a:solidFill>
              </a:rPr>
              <a:t>oddeleniami</a:t>
            </a:r>
          </a:p>
          <a:p>
            <a:r>
              <a:rPr lang="sk-SK" sz="2400" dirty="0" smtClean="0">
                <a:solidFill>
                  <a:srgbClr val="422100"/>
                </a:solidFill>
              </a:rPr>
              <a:t>   </a:t>
            </a:r>
            <a:r>
              <a:rPr lang="sk-SK" sz="2400" dirty="0" err="1" smtClean="0">
                <a:solidFill>
                  <a:srgbClr val="422100"/>
                </a:solidFill>
              </a:rPr>
              <a:t>úväzkovosť</a:t>
            </a:r>
            <a:endParaRPr lang="sk-SK" sz="2400" dirty="0" smtClean="0">
              <a:solidFill>
                <a:srgbClr val="422100"/>
              </a:solidFill>
            </a:endParaRPr>
          </a:p>
          <a:p>
            <a:r>
              <a:rPr lang="sk-SK" sz="2400" dirty="0" smtClean="0">
                <a:solidFill>
                  <a:srgbClr val="422100"/>
                </a:solidFill>
              </a:rPr>
              <a:t>   neprijímanie </a:t>
            </a:r>
            <a:r>
              <a:rPr lang="sk-SK" sz="2400" dirty="0">
                <a:solidFill>
                  <a:srgbClr val="422100"/>
                </a:solidFill>
              </a:rPr>
              <a:t>nových </a:t>
            </a:r>
            <a:r>
              <a:rPr lang="sk-SK" sz="2400" dirty="0" smtClean="0">
                <a:solidFill>
                  <a:srgbClr val="422100"/>
                </a:solidFill>
              </a:rPr>
              <a:t>pracovníkov</a:t>
            </a:r>
          </a:p>
          <a:p>
            <a:r>
              <a:rPr lang="sk-SK" sz="2400" dirty="0" smtClean="0">
                <a:solidFill>
                  <a:srgbClr val="422100"/>
                </a:solidFill>
              </a:rPr>
              <a:t>   rôzna vzdelanostná </a:t>
            </a:r>
            <a:r>
              <a:rPr lang="sk-SK" sz="2400" dirty="0">
                <a:solidFill>
                  <a:srgbClr val="422100"/>
                </a:solidFill>
              </a:rPr>
              <a:t>úroveň a </a:t>
            </a:r>
            <a:r>
              <a:rPr lang="sk-SK" sz="2400" dirty="0" smtClean="0">
                <a:solidFill>
                  <a:srgbClr val="422100"/>
                </a:solidFill>
              </a:rPr>
              <a:t>prax v odbore </a:t>
            </a:r>
          </a:p>
          <a:p>
            <a:pPr marL="0" indent="0">
              <a:buNone/>
            </a:pPr>
            <a:endParaRPr lang="sk-SK" sz="2400" dirty="0" smtClean="0">
              <a:solidFill>
                <a:srgbClr val="422100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55576" y="5190291"/>
            <a:ext cx="7488832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6633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>
                <a:solidFill>
                  <a:srgbClr val="422100"/>
                </a:solidFill>
              </a:rPr>
              <a:t>   JE </a:t>
            </a:r>
            <a:r>
              <a:rPr lang="sk-SK" sz="2400" b="1" dirty="0">
                <a:solidFill>
                  <a:srgbClr val="422100"/>
                </a:solidFill>
              </a:rPr>
              <a:t>POTREBNÉ ZACHOVAŤ MINIMUM SYSTEMATICKEJ </a:t>
            </a:r>
            <a:r>
              <a:rPr lang="sk-SK" sz="2400" b="1" dirty="0" smtClean="0">
                <a:solidFill>
                  <a:srgbClr val="422100"/>
                </a:solidFill>
              </a:rPr>
              <a:t>   A</a:t>
            </a:r>
            <a:r>
              <a:rPr lang="sk-SK" sz="2400" b="1" dirty="0">
                <a:solidFill>
                  <a:srgbClr val="422100"/>
                </a:solidFill>
              </a:rPr>
              <a:t> EFEKTÍVNEJ ČINNOSTI NA ODDELENIACH</a:t>
            </a:r>
          </a:p>
        </p:txBody>
      </p:sp>
    </p:spTree>
    <p:extLst>
      <p:ext uri="{BB962C8B-B14F-4D97-AF65-F5344CB8AC3E}">
        <p14:creationId xmlns:p14="http://schemas.microsoft.com/office/powerpoint/2010/main" val="85777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6864" cy="1296144"/>
          </a:xfrm>
          <a:solidFill>
            <a:schemeClr val="accent6">
              <a:lumMod val="20000"/>
              <a:lumOff val="80000"/>
            </a:schemeClr>
          </a:solidFill>
          <a:ln w="57150">
            <a:solidFill>
              <a:srgbClr val="663300"/>
            </a:solidFill>
          </a:ln>
        </p:spPr>
        <p:txBody>
          <a:bodyPr>
            <a:normAutofit fontScale="90000"/>
          </a:bodyPr>
          <a:lstStyle/>
          <a:p>
            <a:r>
              <a:rPr lang="sk-SK" sz="6000" b="1" dirty="0" smtClean="0">
                <a:solidFill>
                  <a:srgbClr val="422100"/>
                </a:solidFill>
              </a:rPr>
              <a:t>CHARAKTERISTIKA PRÁCE       </a:t>
            </a:r>
            <a:r>
              <a:rPr lang="sk-SK" sz="2400" b="1" dirty="0" smtClean="0">
                <a:solidFill>
                  <a:srgbClr val="422100"/>
                </a:solidFill>
              </a:rPr>
              <a:t>ODDELENIA VÝCHOVY K ZDRAVIU/PODPORY ZDRAVIA</a:t>
            </a:r>
            <a:endParaRPr lang="sk-SK" sz="2400" b="1" dirty="0">
              <a:solidFill>
                <a:srgbClr val="4221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348880"/>
            <a:ext cx="7776864" cy="3672408"/>
          </a:xfr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/>
          <a:p>
            <a:r>
              <a:rPr lang="sk-SK" sz="2400" b="1" dirty="0" smtClean="0"/>
              <a:t>MNOŽSTVO PROJEKTOV A ÚLOH                                             </a:t>
            </a:r>
            <a:r>
              <a:rPr lang="sk-SK" sz="1600" dirty="0" smtClean="0"/>
              <a:t>je </a:t>
            </a:r>
            <a:r>
              <a:rPr lang="sk-SK" sz="1600" dirty="0"/>
              <a:t>neadekvátne skutočným reálnym možnostiam ľudského pracovného </a:t>
            </a:r>
            <a:r>
              <a:rPr lang="sk-SK" sz="1600" dirty="0" smtClean="0"/>
              <a:t>potenciálu</a:t>
            </a:r>
            <a:endParaRPr lang="sk-SK" sz="1600" dirty="0"/>
          </a:p>
          <a:p>
            <a:r>
              <a:rPr lang="sk-SK" sz="2400" b="1" dirty="0" smtClean="0"/>
              <a:t>ZHORŠUJE SA MATERIÁLNO-TECHNICKÉ VYBAVENIE ODDELENÍ A PORADNÍ                                                    </a:t>
            </a:r>
            <a:r>
              <a:rPr lang="sk-SK" sz="1600" dirty="0" smtClean="0"/>
              <a:t>(</a:t>
            </a:r>
            <a:r>
              <a:rPr lang="sk-SK" sz="1600" dirty="0" err="1"/>
              <a:t>zastaralosť</a:t>
            </a:r>
            <a:r>
              <a:rPr lang="sk-SK" sz="1600" dirty="0"/>
              <a:t> prístrojov, chýbajúce prístroje, nedostatok financií na zakúpenie nových)</a:t>
            </a:r>
          </a:p>
          <a:p>
            <a:r>
              <a:rPr lang="sk-SK" sz="2400" b="1" dirty="0" smtClean="0"/>
              <a:t>ZNAČNÁ HETEROGÉNNOSŤ PRÍSTROJOVÉHO VYBAVENIA PORADNÍ NA JEDNOTLIVÝCH RÚVZ                               </a:t>
            </a:r>
            <a:r>
              <a:rPr lang="sk-SK" sz="1800" dirty="0"/>
              <a:t>(sťažené plnenie rovnakých úloh...) </a:t>
            </a:r>
          </a:p>
          <a:p>
            <a:r>
              <a:rPr lang="sk-SK" sz="2400" b="1" dirty="0" smtClean="0"/>
              <a:t>NÍZKA PRIERAZNOSŤ A DÔRAZNOSŤ ODDELENÍ                 </a:t>
            </a:r>
            <a:r>
              <a:rPr lang="sk-SK" sz="1600" dirty="0" smtClean="0"/>
              <a:t>pri </a:t>
            </a:r>
            <a:r>
              <a:rPr lang="sk-SK" sz="1600" dirty="0"/>
              <a:t>presadzovaní sa </a:t>
            </a:r>
            <a:r>
              <a:rPr lang="sk-SK" sz="1600" dirty="0" smtClean="0"/>
              <a:t>napr. aj v</a:t>
            </a:r>
            <a:r>
              <a:rPr lang="sk-SK" sz="1600" dirty="0"/>
              <a:t> organizačnej štruktúre RÚVZ</a:t>
            </a:r>
          </a:p>
          <a:p>
            <a:pPr marL="0" indent="0">
              <a:buNone/>
            </a:pPr>
            <a:endParaRPr lang="sk-SK" sz="2400" dirty="0" smtClean="0">
              <a:solidFill>
                <a:srgbClr val="42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64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3501008"/>
            <a:ext cx="7632848" cy="1215008"/>
          </a:xfrm>
        </p:spPr>
        <p:txBody>
          <a:bodyPr>
            <a:noAutofit/>
          </a:bodyPr>
          <a:lstStyle/>
          <a:p>
            <a:pPr lvl="0" algn="r"/>
            <a:r>
              <a:rPr lang="sk-SK" sz="4800" b="1" dirty="0" smtClean="0">
                <a:solidFill>
                  <a:srgbClr val="422100"/>
                </a:solidFill>
              </a:rPr>
              <a:t>DÁ SA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V NAŠEJ PRÁCI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NIEČO VÝRAZNE ZMENIŤ, RESP. VYLEPŠIŤ?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ČO?</a:t>
            </a:r>
            <a:endParaRPr lang="sk-SK" sz="4800" b="1" dirty="0">
              <a:solidFill>
                <a:srgbClr val="422100"/>
              </a:solidFill>
            </a:endParaRPr>
          </a:p>
        </p:txBody>
      </p:sp>
      <p:pic>
        <p:nvPicPr>
          <p:cNvPr id="4100" name="Picture 4" descr="Výsledok vyhľadávania obrázkov pre dopyt otáznik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3686175" cy="360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7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ýsledok vyhľadávania obrázkov pre dopyt efektivita práce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21" t="8411"/>
          <a:stretch/>
        </p:blipFill>
        <p:spPr bwMode="auto">
          <a:xfrm>
            <a:off x="3131840" y="620688"/>
            <a:ext cx="5467257" cy="413842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ĺžnik 3"/>
          <p:cNvSpPr/>
          <p:nvPr/>
        </p:nvSpPr>
        <p:spPr>
          <a:xfrm>
            <a:off x="681910" y="2348880"/>
            <a:ext cx="5585696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4800" b="1" dirty="0" smtClean="0">
                <a:solidFill>
                  <a:srgbClr val="422100"/>
                </a:solidFill>
              </a:rPr>
              <a:t>AKO </a:t>
            </a:r>
          </a:p>
          <a:p>
            <a:r>
              <a:rPr lang="sk-SK" sz="4800" b="1" dirty="0" smtClean="0">
                <a:solidFill>
                  <a:srgbClr val="422100"/>
                </a:solidFill>
              </a:rPr>
              <a:t>ĎALEJ </a:t>
            </a:r>
          </a:p>
          <a:p>
            <a:r>
              <a:rPr lang="sk-SK" sz="4800" b="1" dirty="0" smtClean="0">
                <a:solidFill>
                  <a:srgbClr val="422100"/>
                </a:solidFill>
              </a:rPr>
              <a:t>VÝCHOVA K ZDRAVIU</a:t>
            </a:r>
          </a:p>
          <a:p>
            <a:r>
              <a:rPr lang="sk-SK" sz="4800" dirty="0">
                <a:solidFill>
                  <a:srgbClr val="422100"/>
                </a:solidFill>
              </a:rPr>
              <a:t>a</a:t>
            </a:r>
            <a:r>
              <a:rPr lang="sk-SK" sz="4800" dirty="0" smtClean="0">
                <a:solidFill>
                  <a:srgbClr val="422100"/>
                </a:solidFill>
              </a:rPr>
              <a:t>lebo</a:t>
            </a:r>
          </a:p>
          <a:p>
            <a:r>
              <a:rPr lang="sk-SK" sz="4800" b="1" dirty="0" smtClean="0">
                <a:solidFill>
                  <a:srgbClr val="422100"/>
                </a:solidFill>
              </a:rPr>
              <a:t>PODPORA ZDRAVIA?</a:t>
            </a:r>
            <a:endParaRPr lang="sk-SK" sz="4800" b="1" dirty="0">
              <a:solidFill>
                <a:srgbClr val="4221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427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sk-SK" dirty="0" smtClean="0"/>
              <a:t>                         </a:t>
            </a:r>
            <a:r>
              <a:rPr lang="sk-SK" sz="7200" b="1" dirty="0" smtClean="0">
                <a:solidFill>
                  <a:srgbClr val="422100"/>
                </a:solidFill>
              </a:rPr>
              <a:t>NÁVRHY:</a:t>
            </a:r>
            <a:endParaRPr lang="sk-SK" sz="7200" b="1" dirty="0">
              <a:solidFill>
                <a:srgbClr val="4221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176464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Stanoviť plnenie 3 </a:t>
            </a:r>
            <a:r>
              <a:rPr lang="sk-SK" b="1" dirty="0"/>
              <a:t>maximálne – 4 nosných úloh </a:t>
            </a:r>
            <a:r>
              <a:rPr lang="sk-SK" dirty="0" smtClean="0"/>
              <a:t>(PROJEKTOV) </a:t>
            </a:r>
            <a:r>
              <a:rPr lang="sk-SK" b="1" dirty="0"/>
              <a:t>obsahovo sa týkajúcich </a:t>
            </a:r>
            <a:r>
              <a:rPr lang="sk-SK" b="1" dirty="0" err="1"/>
              <a:t>preventabilných</a:t>
            </a:r>
            <a:r>
              <a:rPr lang="sk-SK" b="1" dirty="0"/>
              <a:t> rizikových </a:t>
            </a:r>
            <a:r>
              <a:rPr lang="sk-SK" b="1" dirty="0" smtClean="0"/>
              <a:t>faktorov        </a:t>
            </a:r>
            <a:r>
              <a:rPr lang="sk-SK" dirty="0" smtClean="0"/>
              <a:t>(výživa</a:t>
            </a:r>
            <a:r>
              <a:rPr lang="sk-SK" dirty="0"/>
              <a:t>, pohyb, závislosti, duševné zdravie) </a:t>
            </a:r>
          </a:p>
          <a:p>
            <a:r>
              <a:rPr lang="sk-SK" b="1" dirty="0" smtClean="0"/>
              <a:t>Dať možnosť </a:t>
            </a:r>
            <a:r>
              <a:rPr lang="sk-SK" b="1" dirty="0"/>
              <a:t>špecializácie niektorých ďalších úloh na </a:t>
            </a:r>
            <a:r>
              <a:rPr lang="sk-SK" b="1" dirty="0" smtClean="0"/>
              <a:t>konkrétnych RÚVZ v SR                                                                                    </a:t>
            </a:r>
            <a:r>
              <a:rPr lang="sk-SK" dirty="0"/>
              <a:t>(dlhoročné skúsenosti, vybavenie, tradícia, dobrá spolupráca s inštitúciami, firmami....)</a:t>
            </a:r>
          </a:p>
          <a:p>
            <a:r>
              <a:rPr lang="sk-SK" b="1" dirty="0" smtClean="0"/>
              <a:t>Zadefinovať obsah </a:t>
            </a:r>
            <a:r>
              <a:rPr lang="sk-SK" b="1" dirty="0"/>
              <a:t>úloh so zreteľom na cieľové skupiny </a:t>
            </a:r>
            <a:r>
              <a:rPr lang="sk-SK" b="1" dirty="0" smtClean="0"/>
              <a:t>        </a:t>
            </a:r>
            <a:r>
              <a:rPr lang="sk-SK" dirty="0" smtClean="0"/>
              <a:t>(počet, vek</a:t>
            </a:r>
            <a:r>
              <a:rPr lang="sk-SK" dirty="0"/>
              <a:t>...).</a:t>
            </a:r>
          </a:p>
          <a:p>
            <a:r>
              <a:rPr lang="sk-SK" b="1" dirty="0" smtClean="0"/>
              <a:t>Stanoviť konkrétne, jednotné zdravotno-výchovné </a:t>
            </a:r>
            <a:r>
              <a:rPr lang="sk-SK" b="1" dirty="0"/>
              <a:t>metódy so zreteľom na možnosť vyhodnotenia </a:t>
            </a:r>
            <a:r>
              <a:rPr lang="sk-SK" b="1" dirty="0" smtClean="0"/>
              <a:t>                                             </a:t>
            </a:r>
            <a:r>
              <a:rPr lang="sk-SK" dirty="0" smtClean="0"/>
              <a:t> (dáta</a:t>
            </a:r>
            <a:r>
              <a:rPr lang="sk-SK" dirty="0"/>
              <a:t>, štatistické analýzy, </a:t>
            </a:r>
            <a:r>
              <a:rPr lang="sk-SK" dirty="0" err="1"/>
              <a:t>cost</a:t>
            </a:r>
            <a:r>
              <a:rPr lang="sk-SK" dirty="0"/>
              <a:t> </a:t>
            </a:r>
            <a:r>
              <a:rPr lang="sk-SK" dirty="0" err="1"/>
              <a:t>benefite</a:t>
            </a:r>
            <a:r>
              <a:rPr lang="sk-SK" dirty="0"/>
              <a:t>?)</a:t>
            </a:r>
          </a:p>
          <a:p>
            <a:r>
              <a:rPr lang="sk-SK" b="1" dirty="0"/>
              <a:t>Rozpracovať pre jednotlivé úlohy detailnú jednotnú metodiku s prihliadnutím na možnosti jednotlivých </a:t>
            </a:r>
            <a:r>
              <a:rPr lang="sk-SK" b="1" dirty="0" smtClean="0"/>
              <a:t>úradov</a:t>
            </a:r>
            <a:endParaRPr lang="sk-SK" b="1" dirty="0"/>
          </a:p>
        </p:txBody>
      </p:sp>
      <p:pic>
        <p:nvPicPr>
          <p:cNvPr id="6146" name="Picture 2" descr="Výsledok vyhľadávania obrázkov pre dopyt otáznik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2592288" cy="209111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537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ýsledok vyhľadávania obrázkov pre dopyt efektivity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3744"/>
            <a:ext cx="2160240" cy="216024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099" y="773833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sk-SK" sz="6600" dirty="0" smtClean="0"/>
              <a:t>  </a:t>
            </a:r>
            <a:r>
              <a:rPr lang="sk-SK" sz="6600" b="1" dirty="0" smtClean="0">
                <a:solidFill>
                  <a:srgbClr val="422100"/>
                </a:solidFill>
              </a:rPr>
              <a:t>NÁVRHY:</a:t>
            </a:r>
            <a:endParaRPr lang="sk-SK" sz="6600" b="1" dirty="0">
              <a:solidFill>
                <a:srgbClr val="4221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941838"/>
            <a:ext cx="8291264" cy="4525963"/>
          </a:xfrm>
        </p:spPr>
        <p:txBody>
          <a:bodyPr>
            <a:normAutofit fontScale="70000" lnSpcReduction="20000"/>
          </a:bodyPr>
          <a:lstStyle/>
          <a:p>
            <a:r>
              <a:rPr lang="sk-SK" b="1" dirty="0" smtClean="0"/>
              <a:t>KAŽDÁ ÚLOHA MUSÍ BYŤ                                                            </a:t>
            </a:r>
            <a:r>
              <a:rPr lang="sk-SK" dirty="0" smtClean="0"/>
              <a:t>systematická</a:t>
            </a:r>
            <a:r>
              <a:rPr lang="sk-SK" dirty="0"/>
              <a:t>, dlhodobá, reprodukovateľná, modifikovateľná v prípade potreby, štatisticky hodnotiteľná so zameraním aj na efektivitu primárnej prevencie</a:t>
            </a:r>
          </a:p>
          <a:p>
            <a:r>
              <a:rPr lang="sk-SK" b="1" dirty="0" smtClean="0"/>
              <a:t>V RÁMCI PLNENIA ÚLOH ZABEZPEČIŤ TÉMATICKÝ KURZ                        </a:t>
            </a:r>
            <a:r>
              <a:rPr lang="sk-SK" dirty="0" smtClean="0"/>
              <a:t>(</a:t>
            </a:r>
            <a:r>
              <a:rPr lang="sk-SK" dirty="0"/>
              <a:t>jednotná metodika, praktické ukážky - poradne, štandardné štatistické metódy, zber dát, vstupné a výstupné dáta, obsahová náplň, edukácia...) </a:t>
            </a:r>
            <a:r>
              <a:rPr lang="sk-SK" dirty="0" smtClean="0"/>
              <a:t>PRE PRACOVNÍKOV ODDELENÍ VŠETKÝCH RÚVZ</a:t>
            </a:r>
            <a:endParaRPr lang="sk-SK" dirty="0"/>
          </a:p>
          <a:p>
            <a:r>
              <a:rPr lang="sk-SK" b="1" dirty="0" smtClean="0"/>
              <a:t>URČIŤ DÔLEŽITOSŤ ČASOVÉHO FAKTORU PLNENIA ZADEFINOVANÝCH ÚLOH                                                             </a:t>
            </a:r>
            <a:r>
              <a:rPr lang="sk-SK" dirty="0" smtClean="0"/>
              <a:t>(</a:t>
            </a:r>
            <a:r>
              <a:rPr lang="sk-SK" dirty="0"/>
              <a:t>mesiace, rok, prípadne niekoľko rokov)</a:t>
            </a:r>
          </a:p>
          <a:p>
            <a:r>
              <a:rPr lang="sk-SK" b="1" dirty="0" smtClean="0"/>
              <a:t>ZABEZPEČOVAŤ MOŽNOSŤ VZÁJOMNÉHO POROVNÁVANIA VÝSTUPOV Z ÚLOH                                                        </a:t>
            </a:r>
            <a:r>
              <a:rPr lang="sk-SK" dirty="0" smtClean="0"/>
              <a:t>(</a:t>
            </a:r>
            <a:r>
              <a:rPr lang="sk-SK" dirty="0"/>
              <a:t>reprezentatívnosť za celé Slovensko), </a:t>
            </a:r>
            <a:r>
              <a:rPr lang="sk-SK" dirty="0" smtClean="0"/>
              <a:t>analyzovať rozdielne výsledky </a:t>
            </a:r>
            <a:r>
              <a:rPr lang="sk-SK" dirty="0"/>
              <a:t>a hľadanie ich príčin </a:t>
            </a:r>
            <a:r>
              <a:rPr lang="sk-SK" dirty="0" smtClean="0"/>
              <a:t>.....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0437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416824" cy="1143000"/>
          </a:xfrm>
        </p:spPr>
        <p:txBody>
          <a:bodyPr>
            <a:noAutofit/>
          </a:bodyPr>
          <a:lstStyle/>
          <a:p>
            <a:pPr lvl="0" algn="l"/>
            <a:r>
              <a:rPr lang="sk-SK" sz="4800" b="1" dirty="0" smtClean="0">
                <a:solidFill>
                  <a:srgbClr val="422100"/>
                </a:solidFill>
              </a:rPr>
              <a:t>MÔŽEME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KONŠTATOVAŤ,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ŽE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VÝSLEDKOM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NAŠEJ PRÁCE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SÚ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DOKÁZATEĽNÉ </a:t>
            </a:r>
            <a:br>
              <a:rPr lang="sk-SK" sz="4800" b="1" dirty="0" smtClean="0">
                <a:solidFill>
                  <a:srgbClr val="422100"/>
                </a:solidFill>
              </a:rPr>
            </a:br>
            <a:r>
              <a:rPr lang="sk-SK" sz="4800" b="1" dirty="0" smtClean="0">
                <a:solidFill>
                  <a:srgbClr val="422100"/>
                </a:solidFill>
              </a:rPr>
              <a:t>ZMENY?</a:t>
            </a:r>
            <a:endParaRPr lang="sk-SK" sz="4800" b="1" dirty="0">
              <a:solidFill>
                <a:srgbClr val="422100"/>
              </a:solidFill>
            </a:endParaRPr>
          </a:p>
        </p:txBody>
      </p:sp>
      <p:pic>
        <p:nvPicPr>
          <p:cNvPr id="4" name="Picture 4" descr="Výsledok vyhľadávania obrázkov pre dopyt efektivity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0688"/>
            <a:ext cx="4937062" cy="547260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48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180</Words>
  <Application>Microsoft Office PowerPoint</Application>
  <PresentationFormat>Prezentácia na obrazovke (4:3)</PresentationFormat>
  <Paragraphs>50</Paragraphs>
  <Slides>11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Motív Office</vt:lpstr>
      <vt:lpstr>  </vt:lpstr>
      <vt:lpstr>JE  POTREBNÁ  V NAŠEJ PRÁCI  NEJAKÁ  NEVYHNUTNÁ ZMENA?</vt:lpstr>
      <vt:lpstr>S Ú Č A S N Ý    S T A V  ODDELENIA VÝCHOVY K ZDRAVIU/PODPORY ZDRAVIA</vt:lpstr>
      <vt:lpstr>CHARAKTERISTIKA PRÁCE       ODDELENIA VÝCHOVY K ZDRAVIU/PODPORY ZDRAVIA</vt:lpstr>
      <vt:lpstr>DÁ SA V NAŠEJ PRÁCI NIEČO VÝRAZNE ZMENIŤ, RESP. VYLEPŠIŤ? ČO?</vt:lpstr>
      <vt:lpstr>Prezentácia programu PowerPoint</vt:lpstr>
      <vt:lpstr>                         NÁVRHY:</vt:lpstr>
      <vt:lpstr>  NÁVRHY:</vt:lpstr>
      <vt:lpstr>MÔŽEME KONŠTATOVAŤ, ŽE  VÝSLEDKOM NAŠEJ PRÁCE SÚ  DOKÁZATEĽNÉ  ZMENY?</vt:lpstr>
      <vt:lpstr>Prezentácia programu PowerPoint</vt:lpstr>
      <vt:lpstr>Ďakujem za 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 sa v našej práci niečo výrazne zmeniť, respektíve vylepšiť? Je potrebná v našej práci nejaká nevyhnutná zmena? Môžeme konštatovať, že výsledkom našej práce sú dokázateľné zmeny?</dc:title>
  <dc:creator>User</dc:creator>
  <cp:lastModifiedBy>User</cp:lastModifiedBy>
  <cp:revision>35</cp:revision>
  <dcterms:created xsi:type="dcterms:W3CDTF">2017-05-09T07:43:02Z</dcterms:created>
  <dcterms:modified xsi:type="dcterms:W3CDTF">2019-11-07T12:01:09Z</dcterms:modified>
</cp:coreProperties>
</file>