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rawings/drawing9.xml" ContentType="application/vnd.openxmlformats-officedocument.drawingml.chartshapes+xml"/>
  <Override PartName="/ppt/charts/chart13.xml" ContentType="application/vnd.openxmlformats-officedocument.drawingml.chart+xml"/>
  <Override PartName="/ppt/theme/themeOverride1.xml" ContentType="application/vnd.openxmlformats-officedocument.themeOverride+xml"/>
  <Override PartName="/ppt/charts/chart14.xml" ContentType="application/vnd.openxmlformats-officedocument.drawingml.chart+xml"/>
  <Override PartName="/ppt/theme/themeOverride2.xml" ContentType="application/vnd.openxmlformats-officedocument.themeOverr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drawings/drawing10.xml" ContentType="application/vnd.openxmlformats-officedocument.drawingml.chartshapes+xml"/>
  <Override PartName="/ppt/charts/chart17.xml" ContentType="application/vnd.openxmlformats-officedocument.drawingml.chart+xml"/>
  <Override PartName="/ppt/drawings/drawing11.xml" ContentType="application/vnd.openxmlformats-officedocument.drawingml.chartshapes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1"/>
  </p:notesMasterIdLst>
  <p:sldIdLst>
    <p:sldId id="256" r:id="rId2"/>
    <p:sldId id="258" r:id="rId3"/>
    <p:sldId id="259" r:id="rId4"/>
    <p:sldId id="261" r:id="rId5"/>
    <p:sldId id="264" r:id="rId6"/>
    <p:sldId id="265" r:id="rId7"/>
    <p:sldId id="267" r:id="rId8"/>
    <p:sldId id="266" r:id="rId9"/>
    <p:sldId id="268" r:id="rId10"/>
    <p:sldId id="280" r:id="rId11"/>
    <p:sldId id="269" r:id="rId12"/>
    <p:sldId id="276" r:id="rId13"/>
    <p:sldId id="270" r:id="rId14"/>
    <p:sldId id="275" r:id="rId15"/>
    <p:sldId id="272" r:id="rId16"/>
    <p:sldId id="277" r:id="rId17"/>
    <p:sldId id="263" r:id="rId18"/>
    <p:sldId id="279" r:id="rId19"/>
    <p:sldId id="273" r:id="rId2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8628"/>
    <a:srgbClr val="F3E0C3"/>
    <a:srgbClr val="EACA9A"/>
    <a:srgbClr val="F1DCBD"/>
    <a:srgbClr val="F7EBD9"/>
    <a:srgbClr val="F1DAB9"/>
    <a:srgbClr val="D59333"/>
    <a:srgbClr val="FFCCCC"/>
    <a:srgbClr val="FCF0EA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Adres&#225;re%20pre%20plochu\&#352;TUDENTI\Dotazn&#237;k_telesn&#225;%20zdatnos&#357;%20sept2014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dres&#225;re%20pre%20plochu\&#352;TUDENTI\Dotazn&#237;k_telesn&#225;%20zdatnos&#357;_hodnotenie_2015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dres&#225;re%20pre%20plochu\&#352;TUDENTI\Dotazn&#237;k_telesn&#225;%20zdatnos&#357;_hodnotenie_2015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D:\Adres&#225;re%20pre%20plochu\&#352;TUDENTI\Dotazn&#237;k_telesn&#225;%20zdatnos&#357;_hodnotenie_2015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D:\Adres&#225;re%20pre%20plochu\&#352;TUDENTI\Dotazn&#237;k_telesn&#225;%20zdatnos&#357;_hodnotenie_2015.xlsx" TargetMode="External"/><Relationship Id="rId1" Type="http://schemas.openxmlformats.org/officeDocument/2006/relationships/themeOverride" Target="../theme/themeOverride1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D:\Adres&#225;re%20pre%20plochu\&#352;TUDENTI\Dotazn&#237;k_telesn&#225;%20zdatnos&#357;_hodnotenie_2015.xlsx" TargetMode="External"/><Relationship Id="rId1" Type="http://schemas.openxmlformats.org/officeDocument/2006/relationships/themeOverride" Target="../theme/themeOverride2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dres&#225;re%20pre%20plochu\&#352;TUDENTI\Dotazn&#237;k_telesn&#225;%20zdatnos&#357;_hodnotenie_2015.xlsx" TargetMode="Externa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D:\Adres&#225;re%20pre%20plochu\&#352;TUDENTI\Dotazn&#237;k_telesn&#225;%20zdatnos&#357;_hodnotenie_2015.xlsx" TargetMode="Externa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D:\Adres&#225;re%20pre%20plochu\&#352;TUDENTI\Dotazn&#237;k_telesn&#225;%20zdatnos&#357;_hodnotenie_2015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dres&#225;re%20pre%20plochu\&#352;TUDENTI\Dotazn&#237;k_telesn&#225;%20zdatnos&#357;_hodnotenie_2015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dres&#225;re%20pre%20plochu\&#352;TUDENTI\Dotazn&#237;k_telesn&#225;%20zdatnos&#357;_hodnotenie_2015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D:\Adres&#225;re%20pre%20plochu\&#352;TUDENTI\Dotazn&#237;k_telesn&#225;%20zdatnos&#357;_hodnotenie_2015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dres&#225;re%20pre%20plochu\&#352;TUDENTI\Dotazn&#237;k_telesn&#225;%20zdatnos&#357;_hodnotenie_2015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dres&#225;re%20pre%20plochu\&#352;TUDENTI\Dotazn&#237;k_telesn&#225;%20zdatnos&#357;_hodnotenie_2015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dres&#225;re%20pre%20plochu\&#352;TUDENTI\Dotazn&#237;k_telesn&#225;%20zdatnos&#357;_hodnotenie_2015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dres&#225;re%20pre%20plochu\&#352;TUDENTI\Dotazn&#237;k_telesn&#225;%20zdatnos&#357;_hodnotenie_2015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dres&#225;re%20pre%20plochu\&#352;TUDENTI\Dotazn&#237;k_telesn&#225;%20zdatnos&#357;%20sept2014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dres&#225;re%20pre%20plochu\&#352;TUDENTI\Dotazn&#237;k_telesn&#225;%20zdatnos&#357;_hodnotenie_2015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D:\Adres&#225;re%20pre%20plochu\&#352;TUDENTI\Dotazn&#237;k_telesn&#225;%20zdatnos&#357;_hodnotenie_2015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D:\Adres&#225;re%20pre%20plochu\&#352;TUDENTI\Dotazn&#237;k_telesn&#225;%20zdatnos&#357;_hodnotenie_2015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D:\Adres&#225;re%20pre%20plochu\&#352;TUDENTI\Dotazn&#237;k_telesn&#225;%20zdatnos&#357;_hodnotenie_2015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D:\Adres&#225;re%20pre%20plochu\&#352;TUDENTI\Dotazn&#237;k_telesn&#225;%20zdatnos&#357;_hodnotenie_2015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D:\Adres&#225;re%20pre%20plochu\&#352;TUDENTI\Dotazn&#237;k_telesn&#225;%20zdatnos&#357;_hodnotenie_2015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D:\Adres&#225;re%20pre%20plochu\&#352;TUDENTI\Dotazn&#237;k_telesn&#225;%20zdatnos&#357;_hodnotenie_2015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dres&#225;re%20pre%20plochu\&#352;TUDENTI\Dotazn&#237;k_telesn&#225;%20zdatnos&#357;_hodnotenie_201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0"/>
      <c:rAngAx val="0"/>
      <c:perspective val="10"/>
    </c:view3D>
    <c:floor>
      <c:thickness val="0"/>
      <c:spPr>
        <a:solidFill>
          <a:srgbClr val="F3E0C3">
            <a:alpha val="77255"/>
          </a:srgbClr>
        </a:solidFill>
      </c:spPr>
    </c:floor>
    <c:sideWall>
      <c:thickness val="0"/>
      <c:spPr>
        <a:noFill/>
        <a:ln w="25400" cap="flat" cmpd="sng" algn="ctr">
          <a:noFill/>
          <a:prstDash val="solid"/>
        </a:ln>
        <a:effectLst/>
      </c:spPr>
    </c:sideWall>
    <c:backWall>
      <c:thickness val="0"/>
      <c:spPr>
        <a:noFill/>
        <a:ln w="25400" cap="flat" cmpd="sng" algn="ctr">
          <a:noFill/>
          <a:prstDash val="solid"/>
        </a:ln>
        <a:effectLst/>
      </c:spPr>
    </c:backWall>
    <c:plotArea>
      <c:layout>
        <c:manualLayout>
          <c:layoutTarget val="inner"/>
          <c:xMode val="edge"/>
          <c:yMode val="edge"/>
          <c:x val="0.16799880463346836"/>
          <c:y val="7.5633430578493782E-2"/>
          <c:w val="0.81478898177980219"/>
          <c:h val="0.81719208756910977"/>
        </c:manualLayout>
      </c:layout>
      <c:bar3DChart>
        <c:barDir val="col"/>
        <c:grouping val="clustered"/>
        <c:varyColors val="0"/>
        <c:ser>
          <c:idx val="3"/>
          <c:order val="0"/>
          <c:tx>
            <c:v>chlapci</c:v>
          </c:tx>
          <c:spPr>
            <a:solidFill>
              <a:srgbClr val="00CC99"/>
            </a:solidFill>
          </c:spPr>
          <c:invertIfNegative val="0"/>
          <c:dLbls>
            <c:dLbl>
              <c:idx val="0"/>
              <c:layout>
                <c:manualLayout>
                  <c:x val="7.2200270995006494E-3"/>
                  <c:y val="-1.73913043478260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8134777376654635E-3"/>
                  <c:y val="-2.8985507246376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083324075102766E-2"/>
                  <c:y val="-2.7598463285229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7759971114320631E-2"/>
                  <c:y val="-3.7024735045057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5.79710144927536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2700000"/>
              <a:lstStyle/>
              <a:p>
                <a:pPr>
                  <a:defRPr b="1">
                    <a:solidFill>
                      <a:srgbClr val="006666"/>
                    </a:solidFill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tabuľky!$F$765:$F$768</c:f>
              <c:strCache>
                <c:ptCount val="4"/>
                <c:pt idx="0">
                  <c:v>nízký</c:v>
                </c:pt>
                <c:pt idx="1">
                  <c:v>normálny</c:v>
                </c:pt>
                <c:pt idx="2">
                  <c:v>nadváha</c:v>
                </c:pt>
                <c:pt idx="3">
                  <c:v>obezita</c:v>
                </c:pt>
              </c:strCache>
            </c:strRef>
          </c:cat>
          <c:val>
            <c:numRef>
              <c:f>tabuľky!$H$765:$H$768</c:f>
              <c:numCache>
                <c:formatCode>0.0</c:formatCode>
                <c:ptCount val="4"/>
                <c:pt idx="0">
                  <c:v>3.9215686274509802</c:v>
                </c:pt>
                <c:pt idx="1">
                  <c:v>88.235294117647058</c:v>
                </c:pt>
                <c:pt idx="2">
                  <c:v>5.882352941176471</c:v>
                </c:pt>
                <c:pt idx="3">
                  <c:v>1.9607843137254901</c:v>
                </c:pt>
              </c:numCache>
            </c:numRef>
          </c:val>
        </c:ser>
        <c:ser>
          <c:idx val="0"/>
          <c:order val="1"/>
          <c:tx>
            <c:v>dievčatá</c:v>
          </c:tx>
          <c:spPr>
            <a:solidFill>
              <a:srgbClr val="D59333"/>
            </a:solidFill>
            <a:ln>
              <a:solidFill>
                <a:schemeClr val="bg1"/>
              </a:solidFill>
            </a:ln>
          </c:spPr>
          <c:invertIfNegative val="0"/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4.5728038507821943E-2"/>
                  <c:y val="-2.8985507246376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4067388688327317E-2"/>
                  <c:y val="-5.79710144927536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8507821901323708E-2"/>
                  <c:y val="-8.69565217391304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9253910950661854E-2"/>
                  <c:y val="-2.60869565217391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8880866425992781E-2"/>
                  <c:y val="-2.60869565217392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2700000"/>
              <a:lstStyle/>
              <a:p>
                <a:pPr>
                  <a:defRPr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tabuľky!$F$765:$F$768</c:f>
              <c:strCache>
                <c:ptCount val="4"/>
                <c:pt idx="0">
                  <c:v>nízký</c:v>
                </c:pt>
                <c:pt idx="1">
                  <c:v>normálny</c:v>
                </c:pt>
                <c:pt idx="2">
                  <c:v>nadváha</c:v>
                </c:pt>
                <c:pt idx="3">
                  <c:v>obezita</c:v>
                </c:pt>
              </c:strCache>
            </c:strRef>
          </c:cat>
          <c:val>
            <c:numRef>
              <c:f>tabuľky!$J$765:$J$768</c:f>
              <c:numCache>
                <c:formatCode>0.0</c:formatCode>
                <c:ptCount val="4"/>
                <c:pt idx="0">
                  <c:v>0</c:v>
                </c:pt>
                <c:pt idx="1">
                  <c:v>97.142857142857139</c:v>
                </c:pt>
                <c:pt idx="2">
                  <c:v>2.8571428571428572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0420224"/>
        <c:axId val="86189184"/>
        <c:axId val="0"/>
      </c:bar3DChart>
      <c:catAx>
        <c:axId val="80420224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txPr>
          <a:bodyPr rot="0" vert="horz" anchor="ctr" anchorCtr="1"/>
          <a:lstStyle/>
          <a:p>
            <a:pPr>
              <a:defRPr sz="1100" b="1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sk-SK"/>
          </a:p>
        </c:txPr>
        <c:crossAx val="86189184"/>
        <c:crosses val="autoZero"/>
        <c:auto val="1"/>
        <c:lblAlgn val="ctr"/>
        <c:lblOffset val="100"/>
        <c:noMultiLvlLbl val="0"/>
      </c:catAx>
      <c:valAx>
        <c:axId val="86189184"/>
        <c:scaling>
          <c:orientation val="minMax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6666"/>
                </a:solidFill>
              </a:defRPr>
            </a:pPr>
            <a:endParaRPr lang="sk-SK"/>
          </a:p>
        </c:txPr>
        <c:crossAx val="8042022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200" b="1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sk-SK"/>
          </a:p>
        </c:txPr>
      </c:legendEntry>
      <c:legendEntry>
        <c:idx val="1"/>
        <c:txPr>
          <a:bodyPr/>
          <a:lstStyle/>
          <a:p>
            <a:pPr>
              <a:defRPr sz="1200" b="1">
                <a:solidFill>
                  <a:srgbClr val="C686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sk-SK"/>
          </a:p>
        </c:txPr>
      </c:legendEntry>
      <c:layout>
        <c:manualLayout>
          <c:xMode val="edge"/>
          <c:yMode val="edge"/>
          <c:x val="3.8404205088323519E-2"/>
          <c:y val="0.87060152265029356"/>
          <c:w val="0.43157679297308055"/>
          <c:h val="5.5093004678762977E-2"/>
        </c:manualLayout>
      </c:layout>
      <c:overlay val="0"/>
      <c:txPr>
        <a:bodyPr/>
        <a:lstStyle/>
        <a:p>
          <a:pPr>
            <a:defRPr sz="1200" b="1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solidFill>
                  <a:schemeClr val="accent5">
                    <a:lumMod val="50000"/>
                  </a:schemeClr>
                </a:solidFill>
              </a:defRPr>
            </a:pPr>
            <a:r>
              <a:rPr lang="sk-SK" sz="1200" b="1" i="0" u="none" strike="noStrike" baseline="0" dirty="0">
                <a:effectLst/>
              </a:rPr>
              <a:t>HDL CHOLESTEROL</a:t>
            </a:r>
            <a:endParaRPr lang="sk-SK" sz="1200" b="0" i="0" u="none" strike="noStrike" baseline="0" dirty="0">
              <a:effectLst/>
            </a:endParaRPr>
          </a:p>
        </c:rich>
      </c:tx>
      <c:layout>
        <c:manualLayout>
          <c:xMode val="edge"/>
          <c:yMode val="edge"/>
          <c:x val="8.4866607414109771E-2"/>
          <c:y val="4.8648577771779555E-2"/>
        </c:manualLayout>
      </c:layout>
      <c:overlay val="0"/>
      <c:spPr>
        <a:solidFill>
          <a:srgbClr val="F3E0C3"/>
        </a:solidFill>
      </c:spPr>
    </c:title>
    <c:autoTitleDeleted val="0"/>
    <c:view3D>
      <c:rotX val="30"/>
      <c:rotY val="20"/>
      <c:rAngAx val="0"/>
      <c:perspective val="10"/>
    </c:view3D>
    <c:floor>
      <c:thickness val="0"/>
      <c:spPr>
        <a:solidFill>
          <a:srgbClr val="F3E0C3"/>
        </a:solidFill>
      </c:spPr>
    </c:floor>
    <c:sideWall>
      <c:thickness val="0"/>
      <c:spPr>
        <a:noFill/>
        <a:ln w="25400" cap="flat" cmpd="sng" algn="ctr">
          <a:noFill/>
          <a:prstDash val="solid"/>
        </a:ln>
        <a:effectLst/>
      </c:spPr>
    </c:sideWall>
    <c:backWall>
      <c:thickness val="0"/>
      <c:spPr>
        <a:noFill/>
        <a:ln w="25400" cap="flat" cmpd="sng" algn="ctr">
          <a:noFill/>
          <a:prstDash val="solid"/>
        </a:ln>
        <a:effectLst/>
      </c:spPr>
    </c:backWall>
    <c:plotArea>
      <c:layout>
        <c:manualLayout>
          <c:layoutTarget val="inner"/>
          <c:xMode val="edge"/>
          <c:yMode val="edge"/>
          <c:x val="8.9794150320957833E-2"/>
          <c:y val="0.12899866767044449"/>
          <c:w val="0.91897839765867451"/>
          <c:h val="0.7707136310169902"/>
        </c:manualLayout>
      </c:layout>
      <c:bar3DChart>
        <c:barDir val="col"/>
        <c:grouping val="clustered"/>
        <c:varyColors val="0"/>
        <c:ser>
          <c:idx val="3"/>
          <c:order val="0"/>
          <c:tx>
            <c:v>chlapci</c:v>
          </c:tx>
          <c:spPr>
            <a:solidFill>
              <a:srgbClr val="00CC99"/>
            </a:solidFill>
          </c:spPr>
          <c:invertIfNegative val="0"/>
          <c:dLbls>
            <c:dLbl>
              <c:idx val="0"/>
              <c:layout>
                <c:manualLayout>
                  <c:x val="3.6836473145561613E-2"/>
                  <c:y val="-5.62715751998654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5919776429939195E-2"/>
                  <c:y val="-2.20435619955392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1665602200020813E-2"/>
                  <c:y val="-5.79752044706916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8950699754588438E-7"/>
                  <c:y val="-1.73913043478260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5.79710144927536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2700000"/>
              <a:lstStyle/>
              <a:p>
                <a:pPr>
                  <a:defRPr sz="900" b="1">
                    <a:solidFill>
                      <a:srgbClr val="006666"/>
                    </a:solidFill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tabuľky!$F$894:$F$895</c:f>
              <c:strCache>
                <c:ptCount val="2"/>
                <c:pt idx="0">
                  <c:v>znížený</c:v>
                </c:pt>
                <c:pt idx="1">
                  <c:v>normálny</c:v>
                </c:pt>
              </c:strCache>
            </c:strRef>
          </c:cat>
          <c:val>
            <c:numRef>
              <c:f>tabuľky!$H$894:$H$895</c:f>
              <c:numCache>
                <c:formatCode>0.0</c:formatCode>
                <c:ptCount val="2"/>
                <c:pt idx="0">
                  <c:v>1.9607843137254901</c:v>
                </c:pt>
                <c:pt idx="1">
                  <c:v>98.039215686274517</c:v>
                </c:pt>
              </c:numCache>
            </c:numRef>
          </c:val>
        </c:ser>
        <c:ser>
          <c:idx val="0"/>
          <c:order val="1"/>
          <c:tx>
            <c:v>dievčatá</c:v>
          </c:tx>
          <c:spPr>
            <a:solidFill>
              <a:srgbClr val="D59333"/>
            </a:solidFill>
          </c:spPr>
          <c:invertIfNegative val="0"/>
          <c:dLbls>
            <c:dLbl>
              <c:idx val="0"/>
              <c:layout>
                <c:manualLayout>
                  <c:x val="5.7202231852787035E-2"/>
                  <c:y val="-8.18045869746396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0914560770156441E-2"/>
                  <c:y val="-1.15944311308912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8507821901323708E-2"/>
                  <c:y val="-8.69565217391304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2956041851466529E-2"/>
                  <c:y val="-5.77897145181706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8880866425992781E-2"/>
                  <c:y val="-2.60869565217392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2700000"/>
              <a:lstStyle/>
              <a:p>
                <a:pPr>
                  <a:defRPr sz="900" b="1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tabuľky!$F$894:$F$895</c:f>
              <c:strCache>
                <c:ptCount val="2"/>
                <c:pt idx="0">
                  <c:v>znížený</c:v>
                </c:pt>
                <c:pt idx="1">
                  <c:v>normálny</c:v>
                </c:pt>
              </c:strCache>
            </c:strRef>
          </c:cat>
          <c:val>
            <c:numRef>
              <c:f>tabuľky!$J$894:$J$895</c:f>
              <c:numCache>
                <c:formatCode>0</c:formatCode>
                <c:ptCount val="2"/>
                <c:pt idx="0" formatCode="0.0">
                  <c:v>0</c:v>
                </c:pt>
                <c:pt idx="1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4501504"/>
        <c:axId val="95834496"/>
        <c:axId val="0"/>
      </c:bar3DChart>
      <c:catAx>
        <c:axId val="94501504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txPr>
          <a:bodyPr rot="0" vert="horz" anchor="ctr" anchorCtr="1"/>
          <a:lstStyle/>
          <a:p>
            <a:pPr>
              <a:defRPr sz="900" b="1">
                <a:solidFill>
                  <a:schemeClr val="accent5">
                    <a:lumMod val="50000"/>
                  </a:schemeClr>
                </a:solidFill>
              </a:defRPr>
            </a:pPr>
            <a:endParaRPr lang="sk-SK"/>
          </a:p>
        </c:txPr>
        <c:crossAx val="95834496"/>
        <c:crosses val="autoZero"/>
        <c:auto val="1"/>
        <c:lblAlgn val="ctr"/>
        <c:lblOffset val="100"/>
        <c:noMultiLvlLbl val="0"/>
      </c:catAx>
      <c:valAx>
        <c:axId val="95834496"/>
        <c:scaling>
          <c:orientation val="minMax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900" b="1">
                <a:solidFill>
                  <a:schemeClr val="accent5">
                    <a:lumMod val="50000"/>
                  </a:schemeClr>
                </a:solidFill>
              </a:defRPr>
            </a:pPr>
            <a:endParaRPr lang="sk-SK"/>
          </a:p>
        </c:txPr>
        <c:crossAx val="9450150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900" b="1">
                <a:solidFill>
                  <a:srgbClr val="006666"/>
                </a:solidFill>
              </a:defRPr>
            </a:pPr>
            <a:endParaRPr lang="sk-SK"/>
          </a:p>
        </c:txPr>
      </c:legendEntry>
      <c:legendEntry>
        <c:idx val="1"/>
        <c:txPr>
          <a:bodyPr/>
          <a:lstStyle/>
          <a:p>
            <a:pPr>
              <a:defRPr sz="900" b="1">
                <a:solidFill>
                  <a:schemeClr val="accent6">
                    <a:lumMod val="75000"/>
                  </a:schemeClr>
                </a:solidFill>
              </a:defRPr>
            </a:pPr>
            <a:endParaRPr lang="sk-SK"/>
          </a:p>
        </c:txPr>
      </c:legendEntry>
      <c:layout>
        <c:manualLayout>
          <c:xMode val="edge"/>
          <c:yMode val="edge"/>
          <c:x val="0.21790152085125461"/>
          <c:y val="0.24704287440347392"/>
          <c:w val="0.30200439409499391"/>
          <c:h val="0.1200785198157637"/>
        </c:manualLayout>
      </c:layout>
      <c:overlay val="0"/>
      <c:txPr>
        <a:bodyPr/>
        <a:lstStyle/>
        <a:p>
          <a:pPr>
            <a:defRPr sz="900" b="1">
              <a:solidFill>
                <a:schemeClr val="accent5">
                  <a:lumMod val="50000"/>
                </a:schemeClr>
              </a:solidFill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solidFill>
                  <a:schemeClr val="accent5">
                    <a:lumMod val="50000"/>
                  </a:schemeClr>
                </a:solidFill>
              </a:defRPr>
            </a:pPr>
            <a:r>
              <a:rPr lang="sk-SK" sz="1200" b="1" i="0" u="none" strike="noStrike" baseline="0" dirty="0">
                <a:effectLst/>
              </a:rPr>
              <a:t>GLYKÉMIA</a:t>
            </a:r>
            <a:endParaRPr lang="sk-SK" sz="1200" b="0" i="0" u="none" strike="noStrike" baseline="0" dirty="0">
              <a:effectLst/>
            </a:endParaRPr>
          </a:p>
        </c:rich>
      </c:tx>
      <c:layout>
        <c:manualLayout>
          <c:xMode val="edge"/>
          <c:yMode val="edge"/>
          <c:x val="8.4866607414109771E-2"/>
          <c:y val="4.8648577771779555E-2"/>
        </c:manualLayout>
      </c:layout>
      <c:overlay val="0"/>
      <c:spPr>
        <a:solidFill>
          <a:srgbClr val="F3E0C3"/>
        </a:solidFill>
      </c:spPr>
    </c:title>
    <c:autoTitleDeleted val="0"/>
    <c:view3D>
      <c:rotX val="30"/>
      <c:rotY val="20"/>
      <c:rAngAx val="0"/>
      <c:perspective val="10"/>
    </c:view3D>
    <c:floor>
      <c:thickness val="0"/>
      <c:spPr>
        <a:solidFill>
          <a:srgbClr val="F3E0C3"/>
        </a:solidFill>
      </c:spPr>
    </c:floor>
    <c:sideWall>
      <c:thickness val="0"/>
      <c:spPr>
        <a:noFill/>
        <a:ln w="25400" cap="flat" cmpd="sng" algn="ctr">
          <a:noFill/>
          <a:prstDash val="solid"/>
        </a:ln>
        <a:effectLst/>
      </c:spPr>
    </c:sideWall>
    <c:backWall>
      <c:thickness val="0"/>
      <c:spPr>
        <a:noFill/>
        <a:ln w="25400" cap="flat" cmpd="sng" algn="ctr">
          <a:noFill/>
          <a:prstDash val="solid"/>
        </a:ln>
        <a:effectLst/>
      </c:spPr>
    </c:backWall>
    <c:plotArea>
      <c:layout>
        <c:manualLayout>
          <c:layoutTarget val="inner"/>
          <c:xMode val="edge"/>
          <c:yMode val="edge"/>
          <c:x val="6.6131498905597094E-2"/>
          <c:y val="0.22241515462741068"/>
          <c:w val="0.93089873693586134"/>
          <c:h val="0.67729705320427491"/>
        </c:manualLayout>
      </c:layout>
      <c:bar3DChart>
        <c:barDir val="col"/>
        <c:grouping val="clustered"/>
        <c:varyColors val="0"/>
        <c:ser>
          <c:idx val="3"/>
          <c:order val="0"/>
          <c:tx>
            <c:v>chlapci</c:v>
          </c:tx>
          <c:spPr>
            <a:solidFill>
              <a:srgbClr val="00CC99"/>
            </a:solidFill>
          </c:spPr>
          <c:invertIfNegative val="0"/>
          <c:dLbls>
            <c:dLbl>
              <c:idx val="0"/>
              <c:layout>
                <c:manualLayout>
                  <c:x val="7.2200270995006494E-3"/>
                  <c:y val="-1.15942028985507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8134777376654635E-3"/>
                  <c:y val="-5.79732968161588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1665602200020813E-2"/>
                  <c:y val="-5.79752044706916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8950699754588438E-7"/>
                  <c:y val="-1.73913043478260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5.79710144927536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2700000"/>
              <a:lstStyle/>
              <a:p>
                <a:pPr>
                  <a:defRPr sz="900" b="1">
                    <a:solidFill>
                      <a:srgbClr val="006666"/>
                    </a:solidFill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tabuľky!$F$878:$F$880</c:f>
              <c:strCache>
                <c:ptCount val="3"/>
                <c:pt idx="0">
                  <c:v>nízka</c:v>
                </c:pt>
                <c:pt idx="1">
                  <c:v>normálna</c:v>
                </c:pt>
                <c:pt idx="2">
                  <c:v>zvyšená</c:v>
                </c:pt>
              </c:strCache>
            </c:strRef>
          </c:cat>
          <c:val>
            <c:numRef>
              <c:f>tabuľky!$H$878:$H$880</c:f>
              <c:numCache>
                <c:formatCode>0.0</c:formatCode>
                <c:ptCount val="3"/>
                <c:pt idx="0">
                  <c:v>5.882352941176471</c:v>
                </c:pt>
                <c:pt idx="1">
                  <c:v>92.156862745098039</c:v>
                </c:pt>
                <c:pt idx="2">
                  <c:v>1.9607843137254901</c:v>
                </c:pt>
              </c:numCache>
            </c:numRef>
          </c:val>
        </c:ser>
        <c:ser>
          <c:idx val="0"/>
          <c:order val="1"/>
          <c:tx>
            <c:v>dievčatá</c:v>
          </c:tx>
          <c:spPr>
            <a:solidFill>
              <a:srgbClr val="D59333"/>
            </a:solidFill>
          </c:spPr>
          <c:invertIfNegative val="0"/>
          <c:dLbls>
            <c:dLbl>
              <c:idx val="0"/>
              <c:layout>
                <c:manualLayout>
                  <c:x val="3.1287605294825514E-2"/>
                  <c:y val="-8.69565217391304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0914560770156441E-2"/>
                  <c:y val="-1.15944311308912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8507821901323708E-2"/>
                  <c:y val="-8.69565217391304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2956041851466529E-2"/>
                  <c:y val="-5.77897145181706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8880866425992781E-2"/>
                  <c:y val="-2.60869565217392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2700000"/>
              <a:lstStyle/>
              <a:p>
                <a:pPr>
                  <a:defRPr sz="900" b="1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tabuľky!$F$878:$F$880</c:f>
              <c:strCache>
                <c:ptCount val="3"/>
                <c:pt idx="0">
                  <c:v>nízka</c:v>
                </c:pt>
                <c:pt idx="1">
                  <c:v>normálna</c:v>
                </c:pt>
                <c:pt idx="2">
                  <c:v>zvyšená</c:v>
                </c:pt>
              </c:strCache>
            </c:strRef>
          </c:cat>
          <c:val>
            <c:numRef>
              <c:f>tabuľky!$J$878:$J$880</c:f>
              <c:numCache>
                <c:formatCode>0</c:formatCode>
                <c:ptCount val="3"/>
                <c:pt idx="0" formatCode="0.0">
                  <c:v>0</c:v>
                </c:pt>
                <c:pt idx="1">
                  <c:v>100</c:v>
                </c:pt>
                <c:pt idx="2" formatCode="0.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5881472"/>
        <c:axId val="95903744"/>
        <c:axId val="0"/>
      </c:bar3DChart>
      <c:catAx>
        <c:axId val="95881472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txPr>
          <a:bodyPr rot="0" vert="horz" anchor="ctr" anchorCtr="1"/>
          <a:lstStyle/>
          <a:p>
            <a:pPr>
              <a:defRPr sz="900" b="1">
                <a:solidFill>
                  <a:schemeClr val="accent5">
                    <a:lumMod val="50000"/>
                  </a:schemeClr>
                </a:solidFill>
              </a:defRPr>
            </a:pPr>
            <a:endParaRPr lang="sk-SK"/>
          </a:p>
        </c:txPr>
        <c:crossAx val="95903744"/>
        <c:crosses val="autoZero"/>
        <c:auto val="1"/>
        <c:lblAlgn val="ctr"/>
        <c:lblOffset val="100"/>
        <c:noMultiLvlLbl val="0"/>
      </c:catAx>
      <c:valAx>
        <c:axId val="95903744"/>
        <c:scaling>
          <c:orientation val="minMax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900" b="1">
                <a:solidFill>
                  <a:schemeClr val="accent5">
                    <a:lumMod val="50000"/>
                  </a:schemeClr>
                </a:solidFill>
              </a:defRPr>
            </a:pPr>
            <a:endParaRPr lang="sk-SK"/>
          </a:p>
        </c:txPr>
        <c:crossAx val="9588147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900" b="1">
                <a:solidFill>
                  <a:srgbClr val="006666"/>
                </a:solidFill>
              </a:defRPr>
            </a:pPr>
            <a:endParaRPr lang="sk-SK"/>
          </a:p>
        </c:txPr>
      </c:legendEntry>
      <c:legendEntry>
        <c:idx val="1"/>
        <c:txPr>
          <a:bodyPr/>
          <a:lstStyle/>
          <a:p>
            <a:pPr>
              <a:defRPr sz="900" b="1">
                <a:solidFill>
                  <a:schemeClr val="accent6">
                    <a:lumMod val="75000"/>
                  </a:schemeClr>
                </a:solidFill>
              </a:defRPr>
            </a:pPr>
            <a:endParaRPr lang="sk-SK"/>
          </a:p>
        </c:txPr>
      </c:legendEntry>
      <c:layout>
        <c:manualLayout>
          <c:xMode val="edge"/>
          <c:yMode val="edge"/>
          <c:x val="0.53627955935453397"/>
          <c:y val="0.16174947727012523"/>
          <c:w val="0.43157679297308055"/>
          <c:h val="5.5093004678762977E-2"/>
        </c:manualLayout>
      </c:layout>
      <c:overlay val="0"/>
      <c:txPr>
        <a:bodyPr/>
        <a:lstStyle/>
        <a:p>
          <a:pPr>
            <a:defRPr sz="900" b="1">
              <a:solidFill>
                <a:schemeClr val="accent5">
                  <a:lumMod val="50000"/>
                </a:schemeClr>
              </a:solidFill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solidFill>
                  <a:schemeClr val="accent5">
                    <a:lumMod val="50000"/>
                  </a:schemeClr>
                </a:solidFill>
              </a:defRPr>
            </a:pPr>
            <a:r>
              <a:rPr lang="sk-SK" sz="1200" b="1" i="0" u="none" strike="noStrike" baseline="0" dirty="0">
                <a:effectLst/>
              </a:rPr>
              <a:t>TRIGLYCERIDY</a:t>
            </a:r>
            <a:endParaRPr lang="sk-SK" sz="1200" b="0" i="0" u="none" strike="noStrike" baseline="0" dirty="0">
              <a:effectLst/>
            </a:endParaRPr>
          </a:p>
        </c:rich>
      </c:tx>
      <c:layout>
        <c:manualLayout>
          <c:xMode val="edge"/>
          <c:yMode val="edge"/>
          <c:x val="8.4866607414109771E-2"/>
          <c:y val="4.8648577771779555E-2"/>
        </c:manualLayout>
      </c:layout>
      <c:overlay val="0"/>
      <c:spPr>
        <a:solidFill>
          <a:srgbClr val="FCF0EA"/>
        </a:solidFill>
      </c:spPr>
    </c:title>
    <c:autoTitleDeleted val="0"/>
    <c:view3D>
      <c:rotX val="30"/>
      <c:rotY val="20"/>
      <c:rAngAx val="0"/>
      <c:perspective val="10"/>
    </c:view3D>
    <c:floor>
      <c:thickness val="0"/>
      <c:spPr>
        <a:solidFill>
          <a:srgbClr val="F3E0C3"/>
        </a:solidFill>
      </c:spPr>
    </c:floor>
    <c:sideWall>
      <c:thickness val="0"/>
      <c:spPr>
        <a:noFill/>
        <a:ln w="25400" cap="flat" cmpd="sng" algn="ctr">
          <a:noFill/>
          <a:prstDash val="solid"/>
        </a:ln>
        <a:effectLst/>
      </c:spPr>
    </c:sideWall>
    <c:backWall>
      <c:thickness val="0"/>
      <c:spPr>
        <a:noFill/>
        <a:ln w="25400" cap="flat" cmpd="sng" algn="ctr">
          <a:noFill/>
          <a:prstDash val="solid"/>
        </a:ln>
        <a:effectLst/>
      </c:spPr>
    </c:backWall>
    <c:plotArea>
      <c:layout>
        <c:manualLayout>
          <c:layoutTarget val="inner"/>
          <c:xMode val="edge"/>
          <c:yMode val="edge"/>
          <c:x val="6.6131498905597094E-2"/>
          <c:y val="0.22241515462741068"/>
          <c:w val="0.93089873693586134"/>
          <c:h val="0.67729705320427491"/>
        </c:manualLayout>
      </c:layout>
      <c:bar3DChart>
        <c:barDir val="col"/>
        <c:grouping val="clustered"/>
        <c:varyColors val="0"/>
        <c:ser>
          <c:idx val="3"/>
          <c:order val="0"/>
          <c:tx>
            <c:v>chlapci</c:v>
          </c:tx>
          <c:spPr>
            <a:solidFill>
              <a:srgbClr val="00CC99"/>
            </a:solidFill>
          </c:spPr>
          <c:invertIfNegative val="0"/>
          <c:dLbls>
            <c:dLbl>
              <c:idx val="0"/>
              <c:layout>
                <c:manualLayout>
                  <c:x val="7.2200270995006494E-3"/>
                  <c:y val="-1.15942028985507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8134777376654635E-3"/>
                  <c:y val="-5.79732968161588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1665602200020813E-2"/>
                  <c:y val="-5.79752044706916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8950699754588438E-7"/>
                  <c:y val="-1.73913043478260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5.79710144927536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2700000"/>
              <a:lstStyle/>
              <a:p>
                <a:pPr>
                  <a:defRPr sz="900" b="1">
                    <a:solidFill>
                      <a:srgbClr val="006666"/>
                    </a:solidFill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tabuľky!$F$886:$F$888</c:f>
              <c:strCache>
                <c:ptCount val="3"/>
                <c:pt idx="0">
                  <c:v>normálne</c:v>
                </c:pt>
                <c:pt idx="1">
                  <c:v>zvýšené</c:v>
                </c:pt>
                <c:pt idx="2">
                  <c:v>vysoké</c:v>
                </c:pt>
              </c:strCache>
            </c:strRef>
          </c:cat>
          <c:val>
            <c:numRef>
              <c:f>tabuľky!$H$886:$H$888</c:f>
              <c:numCache>
                <c:formatCode>0.0</c:formatCode>
                <c:ptCount val="3"/>
                <c:pt idx="0">
                  <c:v>92.156862745098039</c:v>
                </c:pt>
                <c:pt idx="1">
                  <c:v>1.9607843137254901</c:v>
                </c:pt>
                <c:pt idx="2">
                  <c:v>5.882352941176471</c:v>
                </c:pt>
              </c:numCache>
            </c:numRef>
          </c:val>
        </c:ser>
        <c:ser>
          <c:idx val="0"/>
          <c:order val="1"/>
          <c:tx>
            <c:v>dievčatá</c:v>
          </c:tx>
          <c:spPr>
            <a:solidFill>
              <a:srgbClr val="D59333"/>
            </a:solidFill>
          </c:spPr>
          <c:invertIfNegative val="0"/>
          <c:dLbls>
            <c:dLbl>
              <c:idx val="0"/>
              <c:layout>
                <c:manualLayout>
                  <c:x val="3.1287605294825514E-2"/>
                  <c:y val="-8.69565217391304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0914560770156441E-2"/>
                  <c:y val="-1.15944311308912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8507821901323708E-2"/>
                  <c:y val="-8.69565217391304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2956041851466529E-2"/>
                  <c:y val="-5.77897145181706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8880866425992781E-2"/>
                  <c:y val="-2.60869565217392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2700000"/>
              <a:lstStyle/>
              <a:p>
                <a:pPr>
                  <a:defRPr sz="900" b="1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tabuľky!$F$886:$F$888</c:f>
              <c:strCache>
                <c:ptCount val="3"/>
                <c:pt idx="0">
                  <c:v>normálne</c:v>
                </c:pt>
                <c:pt idx="1">
                  <c:v>zvýšené</c:v>
                </c:pt>
                <c:pt idx="2">
                  <c:v>vysoké</c:v>
                </c:pt>
              </c:strCache>
            </c:strRef>
          </c:cat>
          <c:val>
            <c:numRef>
              <c:f>tabuľky!$J$886:$J$888</c:f>
              <c:numCache>
                <c:formatCode>0.0</c:formatCode>
                <c:ptCount val="3"/>
                <c:pt idx="0">
                  <c:v>62.857142857142854</c:v>
                </c:pt>
                <c:pt idx="1">
                  <c:v>20</c:v>
                </c:pt>
                <c:pt idx="2">
                  <c:v>17.142857142857142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5926912"/>
        <c:axId val="95932800"/>
        <c:axId val="0"/>
      </c:bar3DChart>
      <c:catAx>
        <c:axId val="95926912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txPr>
          <a:bodyPr rot="0" vert="horz" anchor="ctr" anchorCtr="1"/>
          <a:lstStyle/>
          <a:p>
            <a:pPr>
              <a:defRPr sz="900" b="1">
                <a:solidFill>
                  <a:schemeClr val="accent5">
                    <a:lumMod val="50000"/>
                  </a:schemeClr>
                </a:solidFill>
              </a:defRPr>
            </a:pPr>
            <a:endParaRPr lang="sk-SK"/>
          </a:p>
        </c:txPr>
        <c:crossAx val="95932800"/>
        <c:crosses val="autoZero"/>
        <c:auto val="1"/>
        <c:lblAlgn val="ctr"/>
        <c:lblOffset val="100"/>
        <c:noMultiLvlLbl val="0"/>
      </c:catAx>
      <c:valAx>
        <c:axId val="95932800"/>
        <c:scaling>
          <c:orientation val="minMax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900" b="1">
                <a:solidFill>
                  <a:schemeClr val="accent5">
                    <a:lumMod val="50000"/>
                  </a:schemeClr>
                </a:solidFill>
              </a:defRPr>
            </a:pPr>
            <a:endParaRPr lang="sk-SK"/>
          </a:p>
        </c:txPr>
        <c:crossAx val="9592691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900" b="1">
                <a:solidFill>
                  <a:srgbClr val="006666"/>
                </a:solidFill>
              </a:defRPr>
            </a:pPr>
            <a:endParaRPr lang="sk-SK"/>
          </a:p>
        </c:txPr>
      </c:legendEntry>
      <c:legendEntry>
        <c:idx val="1"/>
        <c:txPr>
          <a:bodyPr/>
          <a:lstStyle/>
          <a:p>
            <a:pPr>
              <a:defRPr sz="900" b="1">
                <a:solidFill>
                  <a:schemeClr val="accent6">
                    <a:lumMod val="75000"/>
                  </a:schemeClr>
                </a:solidFill>
              </a:defRPr>
            </a:pPr>
            <a:endParaRPr lang="sk-SK"/>
          </a:p>
        </c:txPr>
      </c:legendEntry>
      <c:layout>
        <c:manualLayout>
          <c:xMode val="edge"/>
          <c:yMode val="edge"/>
          <c:x val="0.53627955935453397"/>
          <c:y val="0.16174947727012523"/>
          <c:w val="0.43157679297308055"/>
          <c:h val="5.5093004678762977E-2"/>
        </c:manualLayout>
      </c:layout>
      <c:overlay val="0"/>
      <c:txPr>
        <a:bodyPr/>
        <a:lstStyle/>
        <a:p>
          <a:pPr>
            <a:defRPr sz="900" b="1">
              <a:solidFill>
                <a:schemeClr val="accent5">
                  <a:lumMod val="50000"/>
                </a:schemeClr>
              </a:solidFill>
            </a:defRPr>
          </a:pPr>
          <a:endParaRPr lang="sk-SK"/>
        </a:p>
      </c:txPr>
    </c:legend>
    <c:plotVisOnly val="1"/>
    <c:dispBlanksAs val="gap"/>
    <c:showDLblsOverMax val="0"/>
  </c:chart>
  <c:spPr>
    <a:solidFill>
      <a:srgbClr val="F3E0C3"/>
    </a:solidFill>
    <a:ln>
      <a:noFill/>
    </a:ln>
  </c:sp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>
                <a:solidFill>
                  <a:schemeClr val="accent5">
                    <a:lumMod val="50000"/>
                  </a:schemeClr>
                </a:solidFill>
              </a:defRPr>
            </a:pPr>
            <a:r>
              <a:rPr lang="sk-SK" sz="1400" b="1" i="0" u="none" strike="noStrike" baseline="0" dirty="0" smtClean="0">
                <a:effectLst/>
              </a:rPr>
              <a:t> L D L    CHOLESTEROL </a:t>
            </a:r>
            <a:endParaRPr lang="sk-SK" sz="1400" b="0" i="0" u="none" strike="noStrike" baseline="0" dirty="0">
              <a:effectLst/>
            </a:endParaRPr>
          </a:p>
        </c:rich>
      </c:tx>
      <c:layout>
        <c:manualLayout>
          <c:xMode val="edge"/>
          <c:yMode val="edge"/>
          <c:x val="7.0957889599568308E-2"/>
          <c:y val="5.2173844719007829E-2"/>
        </c:manualLayout>
      </c:layout>
      <c:overlay val="0"/>
      <c:spPr>
        <a:solidFill>
          <a:srgbClr val="F1DCBD"/>
        </a:solidFill>
      </c:spPr>
    </c:title>
    <c:autoTitleDeleted val="0"/>
    <c:view3D>
      <c:rotX val="30"/>
      <c:rotY val="20"/>
      <c:rAngAx val="0"/>
      <c:perspective val="10"/>
    </c:view3D>
    <c:floor>
      <c:thickness val="0"/>
      <c:spPr>
        <a:solidFill>
          <a:srgbClr val="F3E0C3"/>
        </a:solidFill>
      </c:spPr>
    </c:floor>
    <c:sideWall>
      <c:thickness val="0"/>
      <c:spPr>
        <a:noFill/>
        <a:ln w="25400" cap="flat" cmpd="sng" algn="ctr">
          <a:noFill/>
          <a:prstDash val="solid"/>
        </a:ln>
        <a:effectLst/>
      </c:spPr>
    </c:sideWall>
    <c:backWall>
      <c:thickness val="0"/>
      <c:spPr>
        <a:noFill/>
        <a:ln w="25400" cap="flat" cmpd="sng" algn="ctr">
          <a:noFill/>
          <a:prstDash val="solid"/>
        </a:ln>
        <a:effectLst/>
      </c:spPr>
    </c:backWall>
    <c:plotArea>
      <c:layout>
        <c:manualLayout>
          <c:layoutTarget val="inner"/>
          <c:xMode val="edge"/>
          <c:yMode val="edge"/>
          <c:x val="6.8538237774429828E-2"/>
          <c:y val="0.11856394611125078"/>
          <c:w val="0.93089873693586134"/>
          <c:h val="0.73936941947970702"/>
        </c:manualLayout>
      </c:layout>
      <c:bar3DChart>
        <c:barDir val="col"/>
        <c:grouping val="clustered"/>
        <c:varyColors val="0"/>
        <c:ser>
          <c:idx val="3"/>
          <c:order val="0"/>
          <c:tx>
            <c:v>chlapci</c:v>
          </c:tx>
          <c:spPr>
            <a:solidFill>
              <a:srgbClr val="00CC99"/>
            </a:solidFill>
          </c:spPr>
          <c:invertIfNegative val="0"/>
          <c:dLbls>
            <c:dLbl>
              <c:idx val="0"/>
              <c:layout>
                <c:manualLayout>
                  <c:x val="2.4067009674332226E-2"/>
                  <c:y val="-2.8985507246376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6474127557160047E-2"/>
                  <c:y val="-2.0290083304804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3320920624994166E-2"/>
                  <c:y val="-4.92753623188405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8950699754588438E-7"/>
                  <c:y val="-1.73913043478260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5.79710144927536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2700000"/>
              <a:lstStyle/>
              <a:p>
                <a:pPr>
                  <a:defRPr b="1">
                    <a:solidFill>
                      <a:srgbClr val="006666"/>
                    </a:solidFill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tabuľky!$F$901:$F$903</c:f>
              <c:strCache>
                <c:ptCount val="3"/>
                <c:pt idx="0">
                  <c:v>normálny</c:v>
                </c:pt>
                <c:pt idx="1">
                  <c:v>zvýšený</c:v>
                </c:pt>
                <c:pt idx="2">
                  <c:v>vysoký</c:v>
                </c:pt>
              </c:strCache>
            </c:strRef>
          </c:cat>
          <c:val>
            <c:numRef>
              <c:f>tabuľky!$H$901:$H$903</c:f>
              <c:numCache>
                <c:formatCode>0.0</c:formatCode>
                <c:ptCount val="3"/>
                <c:pt idx="0">
                  <c:v>82.352941176470594</c:v>
                </c:pt>
                <c:pt idx="1">
                  <c:v>17.647058823529413</c:v>
                </c:pt>
                <c:pt idx="2">
                  <c:v>0</c:v>
                </c:pt>
              </c:numCache>
            </c:numRef>
          </c:val>
        </c:ser>
        <c:ser>
          <c:idx val="0"/>
          <c:order val="1"/>
          <c:tx>
            <c:v>dievčatá</c:v>
          </c:tx>
          <c:spPr>
            <a:solidFill>
              <a:srgbClr val="D59333"/>
            </a:solidFill>
          </c:spPr>
          <c:invertIfNegative val="0"/>
          <c:dLbls>
            <c:dLbl>
              <c:idx val="0"/>
              <c:layout>
                <c:manualLayout>
                  <c:x val="4.332111013199158E-2"/>
                  <c:y val="-3.18840579710144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0914560770156441E-2"/>
                  <c:y val="-1.15944311308912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8134777376654635E-2"/>
                  <c:y val="-4.92753623188405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9253910950661854E-2"/>
                  <c:y val="-2.60869565217391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8880866425992781E-2"/>
                  <c:y val="-2.60869565217392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2700000"/>
              <a:lstStyle/>
              <a:p>
                <a:pPr>
                  <a:defRPr b="1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tabuľky!$F$901:$F$903</c:f>
              <c:strCache>
                <c:ptCount val="3"/>
                <c:pt idx="0">
                  <c:v>normálny</c:v>
                </c:pt>
                <c:pt idx="1">
                  <c:v>zvýšený</c:v>
                </c:pt>
                <c:pt idx="2">
                  <c:v>vysoký</c:v>
                </c:pt>
              </c:strCache>
            </c:strRef>
          </c:cat>
          <c:val>
            <c:numRef>
              <c:f>tabuľky!$J$901:$J$903</c:f>
              <c:numCache>
                <c:formatCode>0.0</c:formatCode>
                <c:ptCount val="3"/>
                <c:pt idx="0">
                  <c:v>71.428571428571431</c:v>
                </c:pt>
                <c:pt idx="1">
                  <c:v>25.714285714285715</c:v>
                </c:pt>
                <c:pt idx="2">
                  <c:v>2.8571428571428572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6290304"/>
        <c:axId val="96291840"/>
        <c:axId val="0"/>
      </c:bar3DChart>
      <c:catAx>
        <c:axId val="96290304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txPr>
          <a:bodyPr rot="0" vert="horz" anchor="ctr" anchorCtr="1"/>
          <a:lstStyle/>
          <a:p>
            <a:pPr>
              <a:defRPr sz="1050" b="1">
                <a:solidFill>
                  <a:schemeClr val="accent5">
                    <a:lumMod val="50000"/>
                  </a:schemeClr>
                </a:solidFill>
              </a:defRPr>
            </a:pPr>
            <a:endParaRPr lang="sk-SK"/>
          </a:p>
        </c:txPr>
        <c:crossAx val="96291840"/>
        <c:crosses val="autoZero"/>
        <c:auto val="1"/>
        <c:lblAlgn val="ctr"/>
        <c:lblOffset val="100"/>
        <c:noMultiLvlLbl val="0"/>
      </c:catAx>
      <c:valAx>
        <c:axId val="96291840"/>
        <c:scaling>
          <c:orientation val="minMax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5">
                    <a:lumMod val="50000"/>
                  </a:schemeClr>
                </a:solidFill>
              </a:defRPr>
            </a:pPr>
            <a:endParaRPr lang="sk-SK"/>
          </a:p>
        </c:txPr>
        <c:crossAx val="9629030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100" b="1">
                <a:solidFill>
                  <a:srgbClr val="009999"/>
                </a:solidFill>
              </a:defRPr>
            </a:pPr>
            <a:endParaRPr lang="sk-SK"/>
          </a:p>
        </c:txPr>
      </c:legendEntry>
      <c:legendEntry>
        <c:idx val="1"/>
        <c:txPr>
          <a:bodyPr/>
          <a:lstStyle/>
          <a:p>
            <a:pPr>
              <a:defRPr sz="1100" b="1">
                <a:solidFill>
                  <a:schemeClr val="accent6">
                    <a:lumMod val="75000"/>
                  </a:schemeClr>
                </a:solidFill>
              </a:defRPr>
            </a:pPr>
            <a:endParaRPr lang="sk-SK"/>
          </a:p>
        </c:txPr>
      </c:legendEntry>
      <c:layout>
        <c:manualLayout>
          <c:xMode val="edge"/>
          <c:yMode val="edge"/>
          <c:x val="0.10258483184408082"/>
          <c:y val="0.87948780544851746"/>
          <c:w val="0.43157679297308055"/>
          <c:h val="5.5093004678762977E-2"/>
        </c:manualLayout>
      </c:layout>
      <c:overlay val="0"/>
      <c:txPr>
        <a:bodyPr/>
        <a:lstStyle/>
        <a:p>
          <a:pPr>
            <a:defRPr sz="1100" b="1">
              <a:solidFill>
                <a:schemeClr val="accent5">
                  <a:lumMod val="50000"/>
                </a:schemeClr>
              </a:solidFill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</c:sp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>
                <a:solidFill>
                  <a:schemeClr val="accent5">
                    <a:lumMod val="50000"/>
                  </a:schemeClr>
                </a:solidFill>
              </a:defRPr>
            </a:pPr>
            <a:r>
              <a:rPr lang="sk-SK" sz="1400" b="1" i="0" u="none" strike="noStrike" baseline="0" dirty="0" smtClean="0">
                <a:effectLst/>
              </a:rPr>
              <a:t>ATEROGÉNNY INDEX  (TGL/HDL)</a:t>
            </a:r>
            <a:endParaRPr lang="sk-SK" sz="1400" b="0" i="0" u="none" strike="noStrike" baseline="0" dirty="0">
              <a:effectLst/>
            </a:endParaRPr>
          </a:p>
        </c:rich>
      </c:tx>
      <c:layout>
        <c:manualLayout>
          <c:xMode val="edge"/>
          <c:yMode val="edge"/>
          <c:x val="9.0540459038364884E-2"/>
          <c:y val="4.8648591470146836E-2"/>
        </c:manualLayout>
      </c:layout>
      <c:overlay val="0"/>
      <c:spPr>
        <a:solidFill>
          <a:srgbClr val="FBF4E9"/>
        </a:solidFill>
      </c:spPr>
    </c:title>
    <c:autoTitleDeleted val="0"/>
    <c:view3D>
      <c:rotX val="30"/>
      <c:rotY val="20"/>
      <c:rAngAx val="0"/>
      <c:perspective val="10"/>
    </c:view3D>
    <c:floor>
      <c:thickness val="0"/>
      <c:spPr>
        <a:solidFill>
          <a:srgbClr val="F3E0C3"/>
        </a:solidFill>
      </c:spPr>
    </c:floor>
    <c:sideWall>
      <c:thickness val="0"/>
      <c:spPr>
        <a:noFill/>
        <a:ln w="25400" cap="flat" cmpd="sng" algn="ctr">
          <a:noFill/>
          <a:prstDash val="solid"/>
        </a:ln>
        <a:effectLst/>
      </c:spPr>
    </c:sideWall>
    <c:backWall>
      <c:thickness val="0"/>
      <c:spPr>
        <a:noFill/>
        <a:ln w="25400" cap="flat" cmpd="sng" algn="ctr">
          <a:noFill/>
          <a:prstDash val="solid"/>
        </a:ln>
        <a:effectLst/>
      </c:spPr>
    </c:backWall>
    <c:plotArea>
      <c:layout>
        <c:manualLayout>
          <c:layoutTarget val="inner"/>
          <c:xMode val="edge"/>
          <c:yMode val="edge"/>
          <c:x val="5.8536599381677899E-2"/>
          <c:y val="0.22241515462741068"/>
          <c:w val="0.94146340061832212"/>
          <c:h val="0.67729705320427491"/>
        </c:manualLayout>
      </c:layout>
      <c:bar3DChart>
        <c:barDir val="col"/>
        <c:grouping val="clustered"/>
        <c:varyColors val="0"/>
        <c:ser>
          <c:idx val="3"/>
          <c:order val="0"/>
          <c:tx>
            <c:v>chlapci</c:v>
          </c:tx>
          <c:spPr>
            <a:solidFill>
              <a:srgbClr val="00CC99"/>
            </a:solidFill>
          </c:spPr>
          <c:invertIfNegative val="0"/>
          <c:dLbls>
            <c:dLbl>
              <c:idx val="0"/>
              <c:layout>
                <c:manualLayout>
                  <c:x val="6.9631317361925502E-2"/>
                  <c:y val="-3.17454398804683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1834813201541296E-2"/>
                  <c:y val="-3.93825079169889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1665602200020813E-2"/>
                  <c:y val="-5.79752044706916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8950699754588438E-7"/>
                  <c:y val="-1.73913043478260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5.79710144927536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2700000"/>
              <a:lstStyle/>
              <a:p>
                <a:pPr>
                  <a:defRPr sz="900" b="1">
                    <a:solidFill>
                      <a:srgbClr val="006666"/>
                    </a:solidFill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tabuľky!$F$909:$F$910</c:f>
              <c:strCache>
                <c:ptCount val="2"/>
                <c:pt idx="0">
                  <c:v>normálny</c:v>
                </c:pt>
                <c:pt idx="1">
                  <c:v>rizikový</c:v>
                </c:pt>
              </c:strCache>
            </c:strRef>
          </c:cat>
          <c:val>
            <c:numRef>
              <c:f>tabuľky!$H$909:$H$910</c:f>
              <c:numCache>
                <c:formatCode>0.0</c:formatCode>
                <c:ptCount val="2"/>
                <c:pt idx="0">
                  <c:v>72.549019607843135</c:v>
                </c:pt>
                <c:pt idx="1">
                  <c:v>27.450980392156861</c:v>
                </c:pt>
              </c:numCache>
            </c:numRef>
          </c:val>
        </c:ser>
        <c:ser>
          <c:idx val="0"/>
          <c:order val="1"/>
          <c:tx>
            <c:v>dievčatá</c:v>
          </c:tx>
          <c:spPr>
            <a:solidFill>
              <a:srgbClr val="D59333"/>
            </a:solidFill>
          </c:spPr>
          <c:invertIfNegative val="0"/>
          <c:dLbls>
            <c:dLbl>
              <c:idx val="0"/>
              <c:layout>
                <c:manualLayout>
                  <c:x val="3.1287605294825514E-2"/>
                  <c:y val="-8.69565217391304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0914560770156441E-2"/>
                  <c:y val="-1.15944311308912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8507821901323708E-2"/>
                  <c:y val="-8.69565217391304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2956041851466529E-2"/>
                  <c:y val="-5.77897145181706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8880866425992781E-2"/>
                  <c:y val="-2.60869565217392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2700000"/>
              <a:lstStyle/>
              <a:p>
                <a:pPr>
                  <a:defRPr sz="900" b="1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tabuľky!$F$909:$F$910</c:f>
              <c:strCache>
                <c:ptCount val="2"/>
                <c:pt idx="0">
                  <c:v>normálny</c:v>
                </c:pt>
                <c:pt idx="1">
                  <c:v>rizikový</c:v>
                </c:pt>
              </c:strCache>
            </c:strRef>
          </c:cat>
          <c:val>
            <c:numRef>
              <c:f>tabuľky!$J$909:$J$910</c:f>
              <c:numCache>
                <c:formatCode>0</c:formatCode>
                <c:ptCount val="2"/>
                <c:pt idx="0" formatCode="0.0">
                  <c:v>57.142857142857146</c:v>
                </c:pt>
                <c:pt idx="1">
                  <c:v>42.857142857142854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2782848"/>
        <c:axId val="102784384"/>
        <c:axId val="0"/>
      </c:bar3DChart>
      <c:catAx>
        <c:axId val="102782848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txPr>
          <a:bodyPr rot="0" vert="horz" anchor="ctr" anchorCtr="1"/>
          <a:lstStyle/>
          <a:p>
            <a:pPr>
              <a:defRPr sz="900" b="1">
                <a:solidFill>
                  <a:schemeClr val="accent5">
                    <a:lumMod val="50000"/>
                  </a:schemeClr>
                </a:solidFill>
              </a:defRPr>
            </a:pPr>
            <a:endParaRPr lang="sk-SK"/>
          </a:p>
        </c:txPr>
        <c:crossAx val="102784384"/>
        <c:crosses val="autoZero"/>
        <c:auto val="1"/>
        <c:lblAlgn val="ctr"/>
        <c:lblOffset val="100"/>
        <c:noMultiLvlLbl val="0"/>
      </c:catAx>
      <c:valAx>
        <c:axId val="102784384"/>
        <c:scaling>
          <c:orientation val="minMax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900" b="1">
                <a:solidFill>
                  <a:schemeClr val="accent5">
                    <a:lumMod val="50000"/>
                  </a:schemeClr>
                </a:solidFill>
              </a:defRPr>
            </a:pPr>
            <a:endParaRPr lang="sk-SK"/>
          </a:p>
        </c:txPr>
        <c:crossAx val="10278284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900" b="1">
                <a:solidFill>
                  <a:srgbClr val="006666"/>
                </a:solidFill>
              </a:defRPr>
            </a:pPr>
            <a:endParaRPr lang="sk-SK"/>
          </a:p>
        </c:txPr>
      </c:legendEntry>
      <c:legendEntry>
        <c:idx val="1"/>
        <c:txPr>
          <a:bodyPr/>
          <a:lstStyle/>
          <a:p>
            <a:pPr>
              <a:defRPr sz="900" b="1">
                <a:solidFill>
                  <a:schemeClr val="accent6">
                    <a:lumMod val="75000"/>
                  </a:schemeClr>
                </a:solidFill>
              </a:defRPr>
            </a:pPr>
            <a:endParaRPr lang="sk-SK"/>
          </a:p>
        </c:txPr>
      </c:legendEntry>
      <c:layout>
        <c:manualLayout>
          <c:xMode val="edge"/>
          <c:yMode val="edge"/>
          <c:x val="0.54844289331836693"/>
          <c:y val="0.24446197189278274"/>
          <c:w val="0.36163726061088997"/>
          <c:h val="5.0739563484269341E-2"/>
        </c:manualLayout>
      </c:layout>
      <c:overlay val="0"/>
      <c:txPr>
        <a:bodyPr/>
        <a:lstStyle/>
        <a:p>
          <a:pPr>
            <a:defRPr sz="900" b="1">
              <a:solidFill>
                <a:schemeClr val="accent5">
                  <a:lumMod val="50000"/>
                </a:schemeClr>
              </a:solidFill>
            </a:defRPr>
          </a:pPr>
          <a:endParaRPr lang="sk-SK"/>
        </a:p>
      </c:txPr>
    </c:legend>
    <c:plotVisOnly val="1"/>
    <c:dispBlanksAs val="gap"/>
    <c:showDLblsOverMax val="0"/>
  </c:chart>
  <c:spPr>
    <a:solidFill>
      <a:srgbClr val="F3E0C3"/>
    </a:solidFill>
    <a:ln>
      <a:noFill/>
    </a:ln>
  </c:sp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solidFill>
                  <a:schemeClr val="accent5">
                    <a:lumMod val="50000"/>
                  </a:schemeClr>
                </a:solidFill>
              </a:defRPr>
            </a:pPr>
            <a:r>
              <a:rPr lang="sk-SK" sz="1400" b="1" i="0" u="none" strike="noStrike" baseline="0" dirty="0">
                <a:effectLst/>
              </a:rPr>
              <a:t>ATEROGÉNNY INDEX 1 ( Chol/HDL) </a:t>
            </a:r>
          </a:p>
        </c:rich>
      </c:tx>
      <c:layout>
        <c:manualLayout>
          <c:xMode val="edge"/>
          <c:yMode val="edge"/>
          <c:x val="0.13025677109510247"/>
          <c:y val="4.8648591470146836E-2"/>
        </c:manualLayout>
      </c:layout>
      <c:overlay val="0"/>
      <c:spPr>
        <a:solidFill>
          <a:srgbClr val="F1DCBD"/>
        </a:solidFill>
      </c:spPr>
    </c:title>
    <c:autoTitleDeleted val="0"/>
    <c:view3D>
      <c:rotX val="30"/>
      <c:rotY val="20"/>
      <c:rAngAx val="0"/>
      <c:perspective val="10"/>
    </c:view3D>
    <c:floor>
      <c:thickness val="0"/>
      <c:spPr>
        <a:solidFill>
          <a:srgbClr val="F3E0C3"/>
        </a:solidFill>
      </c:spPr>
    </c:floor>
    <c:sideWall>
      <c:thickness val="0"/>
      <c:spPr>
        <a:noFill/>
        <a:ln w="25400" cap="flat" cmpd="sng" algn="ctr">
          <a:noFill/>
          <a:prstDash val="solid"/>
        </a:ln>
        <a:effectLst/>
      </c:spPr>
    </c:sideWall>
    <c:backWall>
      <c:thickness val="0"/>
      <c:spPr>
        <a:noFill/>
        <a:ln w="25400" cap="flat" cmpd="sng" algn="ctr">
          <a:noFill/>
          <a:prstDash val="solid"/>
        </a:ln>
        <a:effectLst/>
      </c:spPr>
    </c:backWall>
    <c:plotArea>
      <c:layout>
        <c:manualLayout>
          <c:layoutTarget val="inner"/>
          <c:xMode val="edge"/>
          <c:yMode val="edge"/>
          <c:x val="6.6131498905597094E-2"/>
          <c:y val="0.22241515462741068"/>
          <c:w val="0.93089873693586134"/>
          <c:h val="0.67729705320427491"/>
        </c:manualLayout>
      </c:layout>
      <c:bar3DChart>
        <c:barDir val="col"/>
        <c:grouping val="clustered"/>
        <c:varyColors val="0"/>
        <c:ser>
          <c:idx val="3"/>
          <c:order val="0"/>
          <c:tx>
            <c:v>chlapci</c:v>
          </c:tx>
          <c:spPr>
            <a:solidFill>
              <a:srgbClr val="00CC99"/>
            </a:solidFill>
          </c:spPr>
          <c:invertIfNegative val="0"/>
          <c:dLbls>
            <c:dLbl>
              <c:idx val="0"/>
              <c:layout>
                <c:manualLayout>
                  <c:x val="6.9631317361925502E-2"/>
                  <c:y val="-3.17454398804683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1834813201541296E-2"/>
                  <c:y val="-3.93825079169889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1665602200020813E-2"/>
                  <c:y val="-5.79752044706916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8950699754588438E-7"/>
                  <c:y val="-1.73913043478260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5.79710144927536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2700000"/>
              <a:lstStyle/>
              <a:p>
                <a:pPr>
                  <a:defRPr sz="900" b="1">
                    <a:solidFill>
                      <a:srgbClr val="006666"/>
                    </a:solidFill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tabuľky!$F$915:$F$918</c:f>
              <c:strCache>
                <c:ptCount val="4"/>
                <c:pt idx="0">
                  <c:v>nízky</c:v>
                </c:pt>
                <c:pt idx="1">
                  <c:v>normálny</c:v>
                </c:pt>
                <c:pt idx="2">
                  <c:v>mierne riziko</c:v>
                </c:pt>
                <c:pt idx="3">
                  <c:v>vysoké riziko</c:v>
                </c:pt>
              </c:strCache>
            </c:strRef>
          </c:cat>
          <c:val>
            <c:numRef>
              <c:f>tabuľky!$H$915:$H$918</c:f>
              <c:numCache>
                <c:formatCode>0.0</c:formatCode>
                <c:ptCount val="4"/>
                <c:pt idx="0">
                  <c:v>33.333333333333336</c:v>
                </c:pt>
                <c:pt idx="1">
                  <c:v>62.745098039215684</c:v>
                </c:pt>
                <c:pt idx="2">
                  <c:v>3.9215686274509802</c:v>
                </c:pt>
                <c:pt idx="3">
                  <c:v>0</c:v>
                </c:pt>
              </c:numCache>
            </c:numRef>
          </c:val>
        </c:ser>
        <c:ser>
          <c:idx val="0"/>
          <c:order val="1"/>
          <c:tx>
            <c:v>dievčatá</c:v>
          </c:tx>
          <c:spPr>
            <a:solidFill>
              <a:srgbClr val="D59333"/>
            </a:solidFill>
          </c:spPr>
          <c:invertIfNegative val="0"/>
          <c:dLbls>
            <c:dLbl>
              <c:idx val="0"/>
              <c:layout>
                <c:manualLayout>
                  <c:x val="3.1287605294825514E-2"/>
                  <c:y val="-8.69565217391304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0914560770156441E-2"/>
                  <c:y val="-1.15944311308912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8507821901323708E-2"/>
                  <c:y val="-8.69565217391304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2956041851466529E-2"/>
                  <c:y val="-5.77897145181706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8880866425992781E-2"/>
                  <c:y val="-2.60869565217392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2700000"/>
              <a:lstStyle/>
              <a:p>
                <a:pPr>
                  <a:defRPr sz="900" b="1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tabuľky!$F$915:$F$918</c:f>
              <c:strCache>
                <c:ptCount val="4"/>
                <c:pt idx="0">
                  <c:v>nízky</c:v>
                </c:pt>
                <c:pt idx="1">
                  <c:v>normálny</c:v>
                </c:pt>
                <c:pt idx="2">
                  <c:v>mierne riziko</c:v>
                </c:pt>
                <c:pt idx="3">
                  <c:v>vysoké riziko</c:v>
                </c:pt>
              </c:strCache>
            </c:strRef>
          </c:cat>
          <c:val>
            <c:numRef>
              <c:f>tabuľky!$J$915:$J$918</c:f>
              <c:numCache>
                <c:formatCode>0.0</c:formatCode>
                <c:ptCount val="4"/>
                <c:pt idx="0">
                  <c:v>34.285714285714285</c:v>
                </c:pt>
                <c:pt idx="1">
                  <c:v>60</c:v>
                </c:pt>
                <c:pt idx="2">
                  <c:v>2.8571428571428572</c:v>
                </c:pt>
                <c:pt idx="3">
                  <c:v>2.8571428571428572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2840576"/>
        <c:axId val="102862848"/>
        <c:axId val="0"/>
      </c:bar3DChart>
      <c:catAx>
        <c:axId val="102840576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txPr>
          <a:bodyPr rot="0" vert="horz" anchor="ctr" anchorCtr="1"/>
          <a:lstStyle/>
          <a:p>
            <a:pPr>
              <a:defRPr sz="900" b="1">
                <a:solidFill>
                  <a:schemeClr val="accent5">
                    <a:lumMod val="50000"/>
                  </a:schemeClr>
                </a:solidFill>
              </a:defRPr>
            </a:pPr>
            <a:endParaRPr lang="sk-SK"/>
          </a:p>
        </c:txPr>
        <c:crossAx val="102862848"/>
        <c:crosses val="autoZero"/>
        <c:auto val="1"/>
        <c:lblAlgn val="ctr"/>
        <c:lblOffset val="100"/>
        <c:noMultiLvlLbl val="0"/>
      </c:catAx>
      <c:valAx>
        <c:axId val="102862848"/>
        <c:scaling>
          <c:orientation val="minMax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900" b="1">
                <a:solidFill>
                  <a:schemeClr val="accent5">
                    <a:lumMod val="50000"/>
                  </a:schemeClr>
                </a:solidFill>
              </a:defRPr>
            </a:pPr>
            <a:endParaRPr lang="sk-SK"/>
          </a:p>
        </c:txPr>
        <c:crossAx val="102840576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900" b="1">
                <a:solidFill>
                  <a:srgbClr val="006666"/>
                </a:solidFill>
              </a:defRPr>
            </a:pPr>
            <a:endParaRPr lang="sk-SK"/>
          </a:p>
        </c:txPr>
      </c:legendEntry>
      <c:legendEntry>
        <c:idx val="1"/>
        <c:txPr>
          <a:bodyPr/>
          <a:lstStyle/>
          <a:p>
            <a:pPr>
              <a:defRPr sz="900" b="1">
                <a:solidFill>
                  <a:schemeClr val="accent6">
                    <a:lumMod val="75000"/>
                  </a:schemeClr>
                </a:solidFill>
              </a:defRPr>
            </a:pPr>
            <a:endParaRPr lang="sk-SK"/>
          </a:p>
        </c:txPr>
      </c:legendEntry>
      <c:layout>
        <c:manualLayout>
          <c:xMode val="edge"/>
          <c:yMode val="edge"/>
          <c:x val="0.53627955935453397"/>
          <c:y val="0.16174947727012523"/>
          <c:w val="0.43157679297308055"/>
          <c:h val="5.5093004678762977E-2"/>
        </c:manualLayout>
      </c:layout>
      <c:overlay val="0"/>
      <c:txPr>
        <a:bodyPr/>
        <a:lstStyle/>
        <a:p>
          <a:pPr>
            <a:defRPr sz="900" b="1">
              <a:solidFill>
                <a:schemeClr val="accent5">
                  <a:lumMod val="50000"/>
                </a:schemeClr>
              </a:solidFill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solidFill>
                  <a:schemeClr val="accent5">
                    <a:lumMod val="50000"/>
                  </a:schemeClr>
                </a:solidFill>
              </a:defRPr>
            </a:pPr>
            <a:r>
              <a:rPr lang="sk-SK" sz="1400" b="1" i="0" u="none" strike="noStrike" baseline="0" dirty="0">
                <a:effectLst/>
              </a:rPr>
              <a:t>Hodnotenie </a:t>
            </a:r>
            <a:r>
              <a:rPr lang="sk-SK" sz="1400" b="1" i="0" u="none" strike="noStrike" baseline="0" dirty="0" err="1">
                <a:effectLst/>
              </a:rPr>
              <a:t>kľudového</a:t>
            </a:r>
            <a:r>
              <a:rPr lang="sk-SK" sz="1400" b="1" i="0" u="none" strike="noStrike" baseline="0" dirty="0">
                <a:effectLst/>
              </a:rPr>
              <a:t> </a:t>
            </a:r>
            <a:r>
              <a:rPr lang="sk-SK" sz="1400" b="1" i="0" u="none" strike="noStrike" baseline="0" dirty="0" smtClean="0">
                <a:effectLst/>
              </a:rPr>
              <a:t>tlaku krvi</a:t>
            </a:r>
            <a:endParaRPr lang="sk-SK" sz="1400" b="0" i="0" u="none" strike="noStrike" baseline="0" dirty="0">
              <a:effectLst/>
            </a:endParaRPr>
          </a:p>
        </c:rich>
      </c:tx>
      <c:layout>
        <c:manualLayout>
          <c:xMode val="edge"/>
          <c:yMode val="edge"/>
          <c:x val="9.0273947735965851E-2"/>
          <c:y val="4.1148571211385869E-2"/>
        </c:manualLayout>
      </c:layout>
      <c:overlay val="0"/>
      <c:spPr>
        <a:solidFill>
          <a:srgbClr val="F3E0C3"/>
        </a:solidFill>
      </c:spPr>
    </c:title>
    <c:autoTitleDeleted val="0"/>
    <c:view3D>
      <c:rotX val="30"/>
      <c:rotY val="20"/>
      <c:rAngAx val="0"/>
      <c:perspective val="10"/>
    </c:view3D>
    <c:floor>
      <c:thickness val="0"/>
      <c:spPr>
        <a:gradFill>
          <a:gsLst>
            <a:gs pos="0">
              <a:schemeClr val="accent5">
                <a:lumMod val="75000"/>
              </a:schemeClr>
            </a:gs>
            <a:gs pos="5000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5400000" scaled="0"/>
        </a:gradFill>
      </c:spPr>
    </c:floor>
    <c:sideWall>
      <c:thickness val="0"/>
      <c:spPr>
        <a:noFill/>
        <a:ln w="25400" cap="flat" cmpd="sng" algn="ctr">
          <a:noFill/>
          <a:prstDash val="solid"/>
        </a:ln>
        <a:effectLst/>
      </c:spPr>
    </c:sideWall>
    <c:backWall>
      <c:thickness val="0"/>
      <c:spPr>
        <a:noFill/>
        <a:ln w="25400" cap="flat" cmpd="sng" algn="ctr">
          <a:noFill/>
          <a:prstDash val="solid"/>
        </a:ln>
        <a:effectLst/>
      </c:spPr>
    </c:backWall>
    <c:plotArea>
      <c:layout>
        <c:manualLayout>
          <c:layoutTarget val="inner"/>
          <c:xMode val="edge"/>
          <c:yMode val="edge"/>
          <c:x val="6.6131498905597094E-2"/>
          <c:y val="0.13252383507095702"/>
          <c:w val="0.93089873693586134"/>
          <c:h val="0.72776617656517706"/>
        </c:manualLayout>
      </c:layout>
      <c:bar3DChart>
        <c:barDir val="col"/>
        <c:grouping val="clustered"/>
        <c:varyColors val="0"/>
        <c:ser>
          <c:idx val="3"/>
          <c:order val="0"/>
          <c:tx>
            <c:v>chlapci</c:v>
          </c:tx>
          <c:spPr>
            <a:solidFill>
              <a:srgbClr val="00CC99"/>
            </a:solidFill>
          </c:spPr>
          <c:invertIfNegative val="0"/>
          <c:dLbls>
            <c:dLbl>
              <c:idx val="0"/>
              <c:layout>
                <c:manualLayout>
                  <c:x val="2.8880676918995235E-2"/>
                  <c:y val="-3.47826086956521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8134777376654635E-3"/>
                  <c:y val="-5.79732968161588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6473938050162502E-2"/>
                  <c:y val="-5.79710144927536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4067199181329772E-2"/>
                  <c:y val="-1.73913043478260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5.79710144927536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2700000"/>
              <a:lstStyle/>
              <a:p>
                <a:pPr>
                  <a:defRPr b="1">
                    <a:solidFill>
                      <a:srgbClr val="006666"/>
                    </a:solidFill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tabuľky!$F$832:$F$835</c:f>
              <c:strCache>
                <c:ptCount val="4"/>
                <c:pt idx="0">
                  <c:v>znížený</c:v>
                </c:pt>
                <c:pt idx="1">
                  <c:v>normálny</c:v>
                </c:pt>
                <c:pt idx="2">
                  <c:v>zvýšený</c:v>
                </c:pt>
                <c:pt idx="3">
                  <c:v>vysoký</c:v>
                </c:pt>
              </c:strCache>
            </c:strRef>
          </c:cat>
          <c:val>
            <c:numRef>
              <c:f>tabuľky!$H$832:$H$835</c:f>
              <c:numCache>
                <c:formatCode>0.0</c:formatCode>
                <c:ptCount val="4"/>
                <c:pt idx="0">
                  <c:v>0</c:v>
                </c:pt>
                <c:pt idx="1">
                  <c:v>37.254901960784316</c:v>
                </c:pt>
                <c:pt idx="2">
                  <c:v>54.901960784313722</c:v>
                </c:pt>
                <c:pt idx="3">
                  <c:v>7.8431372549019605</c:v>
                </c:pt>
              </c:numCache>
            </c:numRef>
          </c:val>
        </c:ser>
        <c:ser>
          <c:idx val="0"/>
          <c:order val="1"/>
          <c:tx>
            <c:v>dievčatá</c:v>
          </c:tx>
          <c:spPr>
            <a:solidFill>
              <a:srgbClr val="D59333"/>
            </a:solidFill>
          </c:spPr>
          <c:invertIfNegative val="0"/>
          <c:dLbls>
            <c:dLbl>
              <c:idx val="0"/>
              <c:layout>
                <c:manualLayout>
                  <c:x val="3.1287605294825514E-2"/>
                  <c:y val="-8.69565217391304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0914560770156441E-2"/>
                  <c:y val="-1.15944311308912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8507821901323708E-2"/>
                  <c:y val="-8.69565217391304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9253910950661854E-2"/>
                  <c:y val="-2.60869565217391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8880866425992781E-2"/>
                  <c:y val="-2.60869565217392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2700000"/>
              <a:lstStyle/>
              <a:p>
                <a:pPr>
                  <a:defRPr b="1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tabuľky!$F$832:$F$835</c:f>
              <c:strCache>
                <c:ptCount val="4"/>
                <c:pt idx="0">
                  <c:v>znížený</c:v>
                </c:pt>
                <c:pt idx="1">
                  <c:v>normálny</c:v>
                </c:pt>
                <c:pt idx="2">
                  <c:v>zvýšený</c:v>
                </c:pt>
                <c:pt idx="3">
                  <c:v>vysoký</c:v>
                </c:pt>
              </c:strCache>
            </c:strRef>
          </c:cat>
          <c:val>
            <c:numRef>
              <c:f>tabuľky!$J$832:$J$835</c:f>
              <c:numCache>
                <c:formatCode>0.0</c:formatCode>
                <c:ptCount val="4"/>
                <c:pt idx="0">
                  <c:v>2.8571428571428572</c:v>
                </c:pt>
                <c:pt idx="1">
                  <c:v>82.857142857142861</c:v>
                </c:pt>
                <c:pt idx="2">
                  <c:v>8.5714285714285712</c:v>
                </c:pt>
                <c:pt idx="3">
                  <c:v>5.7142857142857144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2444032"/>
        <c:axId val="102470400"/>
        <c:axId val="0"/>
      </c:bar3DChart>
      <c:catAx>
        <c:axId val="102444032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txPr>
          <a:bodyPr rot="0" vert="horz" anchor="ctr" anchorCtr="1"/>
          <a:lstStyle/>
          <a:p>
            <a:pPr>
              <a:defRPr sz="1100" b="1">
                <a:solidFill>
                  <a:schemeClr val="accent5">
                    <a:lumMod val="50000"/>
                  </a:schemeClr>
                </a:solidFill>
              </a:defRPr>
            </a:pPr>
            <a:endParaRPr lang="sk-SK"/>
          </a:p>
        </c:txPr>
        <c:crossAx val="102470400"/>
        <c:crosses val="autoZero"/>
        <c:auto val="1"/>
        <c:lblAlgn val="ctr"/>
        <c:lblOffset val="100"/>
        <c:noMultiLvlLbl val="0"/>
      </c:catAx>
      <c:valAx>
        <c:axId val="102470400"/>
        <c:scaling>
          <c:orientation val="minMax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5">
                    <a:lumMod val="50000"/>
                  </a:schemeClr>
                </a:solidFill>
              </a:defRPr>
            </a:pPr>
            <a:endParaRPr lang="sk-SK"/>
          </a:p>
        </c:txPr>
        <c:crossAx val="10244403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200" b="1">
                <a:solidFill>
                  <a:srgbClr val="006666"/>
                </a:solidFill>
              </a:defRPr>
            </a:pPr>
            <a:endParaRPr lang="sk-SK"/>
          </a:p>
        </c:txPr>
      </c:legendEntry>
      <c:legendEntry>
        <c:idx val="1"/>
        <c:txPr>
          <a:bodyPr/>
          <a:lstStyle/>
          <a:p>
            <a:pPr>
              <a:defRPr sz="1200" b="1">
                <a:solidFill>
                  <a:schemeClr val="accent6">
                    <a:lumMod val="75000"/>
                  </a:schemeClr>
                </a:solidFill>
              </a:defRPr>
            </a:pPr>
            <a:endParaRPr lang="sk-SK"/>
          </a:p>
        </c:txPr>
      </c:legendEntry>
      <c:layout>
        <c:manualLayout>
          <c:xMode val="edge"/>
          <c:yMode val="edge"/>
          <c:x val="0.1222978825398001"/>
          <c:y val="0.88812585638632746"/>
          <c:w val="0.43157679297308055"/>
          <c:h val="5.5093004678762977E-2"/>
        </c:manualLayout>
      </c:layout>
      <c:overlay val="0"/>
      <c:txPr>
        <a:bodyPr/>
        <a:lstStyle/>
        <a:p>
          <a:pPr>
            <a:defRPr sz="1200" b="1">
              <a:solidFill>
                <a:schemeClr val="accent5">
                  <a:lumMod val="50000"/>
                </a:schemeClr>
              </a:solidFill>
            </a:defRPr>
          </a:pPr>
          <a:endParaRPr lang="sk-SK"/>
        </a:p>
      </c:txPr>
    </c:legend>
    <c:plotVisOnly val="1"/>
    <c:dispBlanksAs val="gap"/>
    <c:showDLblsOverMax val="0"/>
  </c:chart>
  <c:spPr>
    <a:solidFill>
      <a:srgbClr val="FBF4E9"/>
    </a:solidFill>
    <a:ln>
      <a:solidFill>
        <a:srgbClr val="D59333"/>
      </a:solidFill>
    </a:ln>
  </c:sp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solidFill>
                  <a:schemeClr val="accent5">
                    <a:lumMod val="50000"/>
                  </a:schemeClr>
                </a:solidFill>
              </a:defRPr>
            </a:pPr>
            <a:r>
              <a:rPr lang="sk-SK" sz="1400" b="1" i="0" u="none" strike="noStrike" baseline="0" dirty="0">
                <a:effectLst/>
              </a:rPr>
              <a:t>Hodnotenie </a:t>
            </a:r>
            <a:r>
              <a:rPr lang="sk-SK" sz="1400" b="1" i="0" u="none" strike="noStrike" baseline="0" dirty="0" err="1">
                <a:effectLst/>
              </a:rPr>
              <a:t>kľudovej</a:t>
            </a:r>
            <a:r>
              <a:rPr lang="sk-SK" sz="1400" b="1" i="0" u="none" strike="noStrike" baseline="0" dirty="0">
                <a:effectLst/>
              </a:rPr>
              <a:t> pulzovej </a:t>
            </a:r>
            <a:r>
              <a:rPr lang="sk-SK" sz="1400" b="1" i="0" u="none" strike="noStrike" baseline="0" dirty="0" smtClean="0">
                <a:effectLst/>
              </a:rPr>
              <a:t>frekvencie</a:t>
            </a:r>
            <a:endParaRPr lang="sk-SK" sz="1400" b="0" i="0" u="none" strike="noStrike" baseline="0" dirty="0">
              <a:effectLst/>
            </a:endParaRPr>
          </a:p>
        </c:rich>
      </c:tx>
      <c:layout>
        <c:manualLayout>
          <c:xMode val="edge"/>
          <c:yMode val="edge"/>
          <c:x val="0.15246516412706282"/>
          <c:y val="5.3008390304050725E-2"/>
        </c:manualLayout>
      </c:layout>
      <c:overlay val="0"/>
      <c:spPr>
        <a:solidFill>
          <a:srgbClr val="FBF4E9"/>
        </a:solidFill>
      </c:spPr>
    </c:title>
    <c:autoTitleDeleted val="0"/>
    <c:view3D>
      <c:rotX val="30"/>
      <c:rotY val="20"/>
      <c:rAngAx val="0"/>
      <c:perspective val="10"/>
    </c:view3D>
    <c:floor>
      <c:thickness val="0"/>
      <c:spPr>
        <a:gradFill>
          <a:gsLst>
            <a:gs pos="0">
              <a:schemeClr val="accent5">
                <a:lumMod val="75000"/>
              </a:schemeClr>
            </a:gs>
            <a:gs pos="5000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5400000" scaled="0"/>
        </a:gradFill>
      </c:spPr>
    </c:floor>
    <c:sideWall>
      <c:thickness val="0"/>
      <c:spPr>
        <a:noFill/>
        <a:ln w="25400" cap="flat" cmpd="sng" algn="ctr">
          <a:noFill/>
          <a:prstDash val="solid"/>
        </a:ln>
        <a:effectLst/>
      </c:spPr>
    </c:sideWall>
    <c:backWall>
      <c:thickness val="0"/>
      <c:spPr>
        <a:noFill/>
        <a:ln w="25400" cap="flat" cmpd="sng" algn="ctr">
          <a:noFill/>
          <a:prstDash val="solid"/>
        </a:ln>
        <a:effectLst/>
      </c:spPr>
    </c:backWall>
    <c:plotArea>
      <c:layout>
        <c:manualLayout>
          <c:layoutTarget val="inner"/>
          <c:xMode val="edge"/>
          <c:yMode val="edge"/>
          <c:x val="6.6131498905597094E-2"/>
          <c:y val="0.22241515462741068"/>
          <c:w val="0.93089873693586134"/>
          <c:h val="0.63261965080451898"/>
        </c:manualLayout>
      </c:layout>
      <c:bar3DChart>
        <c:barDir val="col"/>
        <c:grouping val="clustered"/>
        <c:varyColors val="0"/>
        <c:ser>
          <c:idx val="3"/>
          <c:order val="0"/>
          <c:tx>
            <c:v>chlapci</c:v>
          </c:tx>
          <c:spPr>
            <a:solidFill>
              <a:srgbClr val="00CC99"/>
            </a:solidFill>
          </c:spPr>
          <c:invertIfNegative val="0"/>
          <c:dLbls>
            <c:dLbl>
              <c:idx val="0"/>
              <c:layout>
                <c:manualLayout>
                  <c:x val="2.8880676918995235E-2"/>
                  <c:y val="-3.47826086956521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8134777376654635E-3"/>
                  <c:y val="-5.79732968161588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6298669805919E-2"/>
                  <c:y val="-8.2893762977822498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4067199181329772E-2"/>
                  <c:y val="-1.73913043478260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5.79710144927536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2700000"/>
              <a:lstStyle/>
              <a:p>
                <a:pPr>
                  <a:defRPr b="1">
                    <a:solidFill>
                      <a:srgbClr val="006666"/>
                    </a:solidFill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tabuľky!$F$841:$F$844</c:f>
              <c:strCache>
                <c:ptCount val="4"/>
                <c:pt idx="0">
                  <c:v>znížená</c:v>
                </c:pt>
                <c:pt idx="1">
                  <c:v>normálna</c:v>
                </c:pt>
                <c:pt idx="2">
                  <c:v>zvýšená</c:v>
                </c:pt>
                <c:pt idx="3">
                  <c:v>vysoká</c:v>
                </c:pt>
              </c:strCache>
            </c:strRef>
          </c:cat>
          <c:val>
            <c:numRef>
              <c:f>tabuľky!$H$841:$H$844</c:f>
              <c:numCache>
                <c:formatCode>0.0</c:formatCode>
                <c:ptCount val="4"/>
                <c:pt idx="0">
                  <c:v>19.607843137254903</c:v>
                </c:pt>
                <c:pt idx="1">
                  <c:v>60.784313725490193</c:v>
                </c:pt>
                <c:pt idx="2">
                  <c:v>17.647058823529413</c:v>
                </c:pt>
                <c:pt idx="3">
                  <c:v>1.9607843137254901</c:v>
                </c:pt>
              </c:numCache>
            </c:numRef>
          </c:val>
        </c:ser>
        <c:ser>
          <c:idx val="0"/>
          <c:order val="1"/>
          <c:tx>
            <c:v>dievčatá</c:v>
          </c:tx>
          <c:spPr>
            <a:solidFill>
              <a:srgbClr val="C68628"/>
            </a:solidFill>
          </c:spPr>
          <c:invertIfNegative val="0"/>
          <c:dLbls>
            <c:dLbl>
              <c:idx val="0"/>
              <c:layout>
                <c:manualLayout>
                  <c:x val="3.1287605294825514E-2"/>
                  <c:y val="-8.69565217391304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0914560770156441E-2"/>
                  <c:y val="-1.15944311308912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8507821901323708E-2"/>
                  <c:y val="-8.69565217391304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9253910950661854E-2"/>
                  <c:y val="-2.60869565217391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8880866425992781E-2"/>
                  <c:y val="-2.60869565217392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2700000"/>
              <a:lstStyle/>
              <a:p>
                <a:pPr>
                  <a:defRPr b="1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tabuľky!$F$841:$F$844</c:f>
              <c:strCache>
                <c:ptCount val="4"/>
                <c:pt idx="0">
                  <c:v>znížená</c:v>
                </c:pt>
                <c:pt idx="1">
                  <c:v>normálna</c:v>
                </c:pt>
                <c:pt idx="2">
                  <c:v>zvýšená</c:v>
                </c:pt>
                <c:pt idx="3">
                  <c:v>vysoká</c:v>
                </c:pt>
              </c:strCache>
            </c:strRef>
          </c:cat>
          <c:val>
            <c:numRef>
              <c:f>tabuľky!$J$841:$J$844</c:f>
              <c:numCache>
                <c:formatCode>0.0</c:formatCode>
                <c:ptCount val="4"/>
                <c:pt idx="0">
                  <c:v>8.5714285714285712</c:v>
                </c:pt>
                <c:pt idx="1">
                  <c:v>68.571428571428569</c:v>
                </c:pt>
                <c:pt idx="2">
                  <c:v>22.857142857142858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2576128"/>
        <c:axId val="102577664"/>
        <c:axId val="0"/>
      </c:bar3DChart>
      <c:catAx>
        <c:axId val="102576128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txPr>
          <a:bodyPr rot="0" vert="horz" anchor="ctr" anchorCtr="1"/>
          <a:lstStyle/>
          <a:p>
            <a:pPr>
              <a:defRPr sz="1100" b="1">
                <a:solidFill>
                  <a:schemeClr val="accent5">
                    <a:lumMod val="50000"/>
                  </a:schemeClr>
                </a:solidFill>
              </a:defRPr>
            </a:pPr>
            <a:endParaRPr lang="sk-SK"/>
          </a:p>
        </c:txPr>
        <c:crossAx val="102577664"/>
        <c:crosses val="autoZero"/>
        <c:auto val="1"/>
        <c:lblAlgn val="ctr"/>
        <c:lblOffset val="100"/>
        <c:noMultiLvlLbl val="0"/>
      </c:catAx>
      <c:valAx>
        <c:axId val="102577664"/>
        <c:scaling>
          <c:orientation val="minMax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5">
                    <a:lumMod val="50000"/>
                  </a:schemeClr>
                </a:solidFill>
              </a:defRPr>
            </a:pPr>
            <a:endParaRPr lang="sk-SK"/>
          </a:p>
        </c:txPr>
        <c:crossAx val="10257612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200" b="1">
                <a:solidFill>
                  <a:srgbClr val="006666"/>
                </a:solidFill>
              </a:defRPr>
            </a:pPr>
            <a:endParaRPr lang="sk-SK"/>
          </a:p>
        </c:txPr>
      </c:legendEntry>
      <c:legendEntry>
        <c:idx val="1"/>
        <c:txPr>
          <a:bodyPr/>
          <a:lstStyle/>
          <a:p>
            <a:pPr>
              <a:defRPr sz="1200" b="1">
                <a:solidFill>
                  <a:schemeClr val="accent6">
                    <a:lumMod val="75000"/>
                  </a:schemeClr>
                </a:solidFill>
              </a:defRPr>
            </a:pPr>
            <a:endParaRPr lang="sk-SK"/>
          </a:p>
        </c:txPr>
      </c:legendEntry>
      <c:layout>
        <c:manualLayout>
          <c:xMode val="edge"/>
          <c:yMode val="edge"/>
          <c:x val="0.10961041721859964"/>
          <c:y val="0.9009947642750179"/>
          <c:w val="0.43157679297308055"/>
          <c:h val="5.5093004678762977E-2"/>
        </c:manualLayout>
      </c:layout>
      <c:overlay val="0"/>
      <c:txPr>
        <a:bodyPr/>
        <a:lstStyle/>
        <a:p>
          <a:pPr>
            <a:defRPr sz="1200" b="1">
              <a:solidFill>
                <a:schemeClr val="accent5">
                  <a:lumMod val="50000"/>
                </a:schemeClr>
              </a:solidFill>
            </a:defRPr>
          </a:pPr>
          <a:endParaRPr lang="sk-SK"/>
        </a:p>
      </c:txPr>
    </c:legend>
    <c:plotVisOnly val="1"/>
    <c:dispBlanksAs val="gap"/>
    <c:showDLblsOverMax val="0"/>
  </c:chart>
  <c:spPr>
    <a:solidFill>
      <a:srgbClr val="F3E0C3"/>
    </a:solidFill>
    <a:ln>
      <a:noFill/>
    </a:ln>
  </c:sp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solidFill>
                  <a:schemeClr val="accent5">
                    <a:lumMod val="50000"/>
                  </a:schemeClr>
                </a:solidFill>
              </a:defRPr>
            </a:pPr>
            <a:r>
              <a:rPr lang="sk-SK" sz="2000" b="1" i="0" u="none" strike="noStrike" baseline="0" dirty="0">
                <a:effectLst/>
              </a:rPr>
              <a:t>F I T skóre</a:t>
            </a:r>
            <a:endParaRPr lang="sk-SK" sz="2000" b="0" i="0" u="none" strike="noStrike" baseline="0" dirty="0">
              <a:effectLst/>
            </a:endParaRPr>
          </a:p>
        </c:rich>
      </c:tx>
      <c:layout>
        <c:manualLayout>
          <c:xMode val="edge"/>
          <c:yMode val="edge"/>
          <c:x val="8.4866607414109771E-2"/>
          <c:y val="4.8648577771779555E-2"/>
        </c:manualLayout>
      </c:layout>
      <c:overlay val="0"/>
      <c:spPr>
        <a:solidFill>
          <a:srgbClr val="F3E0C3"/>
        </a:solidFill>
      </c:spPr>
    </c:title>
    <c:autoTitleDeleted val="0"/>
    <c:view3D>
      <c:rotX val="30"/>
      <c:rotY val="20"/>
      <c:rAngAx val="0"/>
      <c:perspective val="10"/>
    </c:view3D>
    <c:floor>
      <c:thickness val="0"/>
      <c:spPr>
        <a:solidFill>
          <a:srgbClr val="F3E0C3"/>
        </a:solidFill>
      </c:spPr>
    </c:floor>
    <c:sideWall>
      <c:thickness val="0"/>
      <c:spPr>
        <a:noFill/>
        <a:ln w="25400" cap="flat" cmpd="sng" algn="ctr">
          <a:noFill/>
          <a:prstDash val="solid"/>
        </a:ln>
        <a:effectLst/>
      </c:spPr>
    </c:sideWall>
    <c:backWall>
      <c:thickness val="0"/>
      <c:spPr>
        <a:noFill/>
        <a:ln w="25400" cap="flat" cmpd="sng" algn="ctr">
          <a:noFill/>
          <a:prstDash val="solid"/>
        </a:ln>
        <a:effectLst/>
      </c:spPr>
    </c:backWall>
    <c:plotArea>
      <c:layout>
        <c:manualLayout>
          <c:layoutTarget val="inner"/>
          <c:xMode val="edge"/>
          <c:yMode val="edge"/>
          <c:x val="6.6131540939895567E-2"/>
          <c:y val="0.27442143180672235"/>
          <c:w val="0.93089873693586134"/>
          <c:h val="0.67729705320427491"/>
        </c:manualLayout>
      </c:layout>
      <c:bar3DChart>
        <c:barDir val="col"/>
        <c:grouping val="clustered"/>
        <c:varyColors val="0"/>
        <c:ser>
          <c:idx val="3"/>
          <c:order val="0"/>
          <c:tx>
            <c:v>chlapci</c:v>
          </c:tx>
          <c:spPr>
            <a:solidFill>
              <a:srgbClr val="00CC99"/>
            </a:solidFill>
          </c:spPr>
          <c:invertIfNegative val="0"/>
          <c:dLbls>
            <c:dLbl>
              <c:idx val="0"/>
              <c:layout>
                <c:manualLayout>
                  <c:x val="7.2200270995006494E-3"/>
                  <c:y val="-1.15942028985507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8134777376654635E-3"/>
                  <c:y val="-5.79732968161588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1665602200020813E-2"/>
                  <c:y val="-5.79752044706916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8950699754588438E-7"/>
                  <c:y val="-1.73913043478260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5.79710144927536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2700000"/>
              <a:lstStyle/>
              <a:p>
                <a:pPr>
                  <a:defRPr sz="900" b="1">
                    <a:solidFill>
                      <a:srgbClr val="006666"/>
                    </a:solidFill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tabuľky!$F$924:$F$927</c:f>
              <c:strCache>
                <c:ptCount val="4"/>
                <c:pt idx="0">
                  <c:v>výborné</c:v>
                </c:pt>
                <c:pt idx="1">
                  <c:v>dobré</c:v>
                </c:pt>
                <c:pt idx="2">
                  <c:v>priemerné</c:v>
                </c:pt>
                <c:pt idx="3">
                  <c:v>slabé</c:v>
                </c:pt>
              </c:strCache>
            </c:strRef>
          </c:cat>
          <c:val>
            <c:numRef>
              <c:f>tabuľky!$H$924:$H$927</c:f>
              <c:numCache>
                <c:formatCode>0.0</c:formatCode>
                <c:ptCount val="4"/>
                <c:pt idx="0">
                  <c:v>50</c:v>
                </c:pt>
                <c:pt idx="1">
                  <c:v>24</c:v>
                </c:pt>
                <c:pt idx="2">
                  <c:v>14</c:v>
                </c:pt>
                <c:pt idx="3">
                  <c:v>12</c:v>
                </c:pt>
              </c:numCache>
            </c:numRef>
          </c:val>
        </c:ser>
        <c:ser>
          <c:idx val="0"/>
          <c:order val="1"/>
          <c:tx>
            <c:v>dievčatá</c:v>
          </c:tx>
          <c:spPr>
            <a:solidFill>
              <a:srgbClr val="D59333"/>
            </a:solidFill>
          </c:spPr>
          <c:invertIfNegative val="0"/>
          <c:dLbls>
            <c:dLbl>
              <c:idx val="0"/>
              <c:layout>
                <c:manualLayout>
                  <c:x val="3.1287605294825514E-2"/>
                  <c:y val="-8.69565217391304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0914560770156441E-2"/>
                  <c:y val="-1.15944311308912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8507821901323708E-2"/>
                  <c:y val="-8.69565217391304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2956041851466529E-2"/>
                  <c:y val="-5.77897145181706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8880866425992781E-2"/>
                  <c:y val="-2.60869565217392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2700000"/>
              <a:lstStyle/>
              <a:p>
                <a:pPr>
                  <a:defRPr sz="900" b="1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tabuľky!$F$924:$F$927</c:f>
              <c:strCache>
                <c:ptCount val="4"/>
                <c:pt idx="0">
                  <c:v>výborné</c:v>
                </c:pt>
                <c:pt idx="1">
                  <c:v>dobré</c:v>
                </c:pt>
                <c:pt idx="2">
                  <c:v>priemerné</c:v>
                </c:pt>
                <c:pt idx="3">
                  <c:v>slabé</c:v>
                </c:pt>
              </c:strCache>
            </c:strRef>
          </c:cat>
          <c:val>
            <c:numRef>
              <c:f>tabuľky!$J$924:$J$927</c:f>
              <c:numCache>
                <c:formatCode>0.0</c:formatCode>
                <c:ptCount val="4"/>
                <c:pt idx="0">
                  <c:v>47.058823529411768</c:v>
                </c:pt>
                <c:pt idx="1">
                  <c:v>20.588235294117649</c:v>
                </c:pt>
                <c:pt idx="2">
                  <c:v>14.705882352941176</c:v>
                </c:pt>
                <c:pt idx="3">
                  <c:v>17.647058823529413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2656256"/>
        <c:axId val="102662144"/>
        <c:axId val="0"/>
      </c:bar3DChart>
      <c:catAx>
        <c:axId val="102656256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txPr>
          <a:bodyPr rot="0" vert="horz" anchor="ctr" anchorCtr="1"/>
          <a:lstStyle/>
          <a:p>
            <a:pPr>
              <a:defRPr sz="900" b="1">
                <a:solidFill>
                  <a:schemeClr val="accent5">
                    <a:lumMod val="50000"/>
                  </a:schemeClr>
                </a:solidFill>
              </a:defRPr>
            </a:pPr>
            <a:endParaRPr lang="sk-SK"/>
          </a:p>
        </c:txPr>
        <c:crossAx val="102662144"/>
        <c:crosses val="autoZero"/>
        <c:auto val="1"/>
        <c:lblAlgn val="ctr"/>
        <c:lblOffset val="100"/>
        <c:noMultiLvlLbl val="0"/>
      </c:catAx>
      <c:valAx>
        <c:axId val="102662144"/>
        <c:scaling>
          <c:orientation val="minMax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900" b="1">
                <a:solidFill>
                  <a:schemeClr val="accent5">
                    <a:lumMod val="50000"/>
                  </a:schemeClr>
                </a:solidFill>
              </a:defRPr>
            </a:pPr>
            <a:endParaRPr lang="sk-SK"/>
          </a:p>
        </c:txPr>
        <c:crossAx val="102656256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900" b="1">
                <a:solidFill>
                  <a:srgbClr val="006666"/>
                </a:solidFill>
              </a:defRPr>
            </a:pPr>
            <a:endParaRPr lang="sk-SK"/>
          </a:p>
        </c:txPr>
      </c:legendEntry>
      <c:legendEntry>
        <c:idx val="1"/>
        <c:txPr>
          <a:bodyPr/>
          <a:lstStyle/>
          <a:p>
            <a:pPr>
              <a:defRPr sz="900" b="1">
                <a:solidFill>
                  <a:schemeClr val="accent6">
                    <a:lumMod val="75000"/>
                  </a:schemeClr>
                </a:solidFill>
              </a:defRPr>
            </a:pPr>
            <a:endParaRPr lang="sk-SK"/>
          </a:p>
        </c:txPr>
      </c:legendEntry>
      <c:layout>
        <c:manualLayout>
          <c:xMode val="edge"/>
          <c:yMode val="edge"/>
          <c:x val="0.51601648170779368"/>
          <c:y val="0.28159015095188855"/>
          <c:w val="0.43157679297308055"/>
          <c:h val="5.5093004678762977E-2"/>
        </c:manualLayout>
      </c:layout>
      <c:overlay val="0"/>
      <c:txPr>
        <a:bodyPr/>
        <a:lstStyle/>
        <a:p>
          <a:pPr>
            <a:defRPr sz="900" b="1">
              <a:solidFill>
                <a:schemeClr val="accent5">
                  <a:lumMod val="50000"/>
                </a:schemeClr>
              </a:solidFill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</c:sp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>
                <a:solidFill>
                  <a:schemeClr val="accent5">
                    <a:lumMod val="50000"/>
                  </a:schemeClr>
                </a:solidFill>
              </a:defRPr>
            </a:pPr>
            <a:r>
              <a:rPr lang="sk-SK" sz="1000" b="1" i="0" u="none" strike="noStrike" baseline="0" dirty="0">
                <a:effectLst/>
              </a:rPr>
              <a:t>INDEX AKTIVITY vrátane hodín telocviku</a:t>
            </a:r>
            <a:endParaRPr lang="sk-SK" sz="1000" b="0" i="0" u="none" strike="noStrike" baseline="0" dirty="0">
              <a:effectLst/>
            </a:endParaRPr>
          </a:p>
        </c:rich>
      </c:tx>
      <c:layout>
        <c:manualLayout>
          <c:xMode val="edge"/>
          <c:yMode val="edge"/>
          <c:x val="0.10555633994026609"/>
          <c:y val="4.864867619702877E-2"/>
        </c:manualLayout>
      </c:layout>
      <c:overlay val="0"/>
      <c:spPr>
        <a:solidFill>
          <a:srgbClr val="FBF4E9"/>
        </a:solidFill>
      </c:spPr>
    </c:title>
    <c:autoTitleDeleted val="0"/>
    <c:view3D>
      <c:rotX val="30"/>
      <c:rotY val="20"/>
      <c:rAngAx val="0"/>
      <c:perspective val="10"/>
    </c:view3D>
    <c:floor>
      <c:thickness val="0"/>
      <c:spPr>
        <a:solidFill>
          <a:srgbClr val="F3E0C3"/>
        </a:solidFill>
      </c:spPr>
    </c:floor>
    <c:sideWall>
      <c:thickness val="0"/>
      <c:spPr>
        <a:noFill/>
        <a:ln w="25400" cap="flat" cmpd="sng" algn="ctr">
          <a:noFill/>
          <a:prstDash val="solid"/>
        </a:ln>
        <a:effectLst/>
      </c:spPr>
    </c:sideWall>
    <c:backWall>
      <c:thickness val="0"/>
      <c:spPr>
        <a:noFill/>
        <a:ln w="25400" cap="flat" cmpd="sng" algn="ctr">
          <a:noFill/>
          <a:prstDash val="solid"/>
        </a:ln>
        <a:effectLst/>
      </c:spPr>
    </c:backWall>
    <c:plotArea>
      <c:layout>
        <c:manualLayout>
          <c:layoutTarget val="inner"/>
          <c:xMode val="edge"/>
          <c:yMode val="edge"/>
          <c:x val="6.2966374666901928E-2"/>
          <c:y val="0.21337052293334929"/>
          <c:w val="0.93089873693586134"/>
          <c:h val="0.71347521215591425"/>
        </c:manualLayout>
      </c:layout>
      <c:bar3DChart>
        <c:barDir val="col"/>
        <c:grouping val="clustered"/>
        <c:varyColors val="0"/>
        <c:ser>
          <c:idx val="3"/>
          <c:order val="0"/>
          <c:tx>
            <c:v>chlapci</c:v>
          </c:tx>
          <c:spPr>
            <a:solidFill>
              <a:srgbClr val="00CC99"/>
            </a:solidFill>
          </c:spPr>
          <c:invertIfNegative val="0"/>
          <c:dLbls>
            <c:dLbl>
              <c:idx val="0"/>
              <c:layout>
                <c:manualLayout>
                  <c:x val="7.2200270995006494E-3"/>
                  <c:y val="-1.15942028985507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8134777376654635E-3"/>
                  <c:y val="-5.79732968161588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1665602200020813E-2"/>
                  <c:y val="-5.79752044706916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8950699754588438E-7"/>
                  <c:y val="-1.73913043478260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5.79710144927536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2700000"/>
              <a:lstStyle/>
              <a:p>
                <a:pPr>
                  <a:defRPr sz="900" b="1">
                    <a:solidFill>
                      <a:srgbClr val="006666"/>
                    </a:solidFill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tabuľky!$F$150:$F$154</c:f>
              <c:strCache>
                <c:ptCount val="5"/>
                <c:pt idx="0">
                  <c:v>veľmi aktívny</c:v>
                </c:pt>
                <c:pt idx="1">
                  <c:v>aktívny a zdravý</c:v>
                </c:pt>
                <c:pt idx="2">
                  <c:v>uspokojivy</c:v>
                </c:pt>
                <c:pt idx="3">
                  <c:v>málo aktívny</c:v>
                </c:pt>
                <c:pt idx="4">
                  <c:v>sedavý</c:v>
                </c:pt>
              </c:strCache>
            </c:strRef>
          </c:cat>
          <c:val>
            <c:numRef>
              <c:f>tabuľky!$H$150:$H$154</c:f>
              <c:numCache>
                <c:formatCode>0.0</c:formatCode>
                <c:ptCount val="5"/>
                <c:pt idx="0">
                  <c:v>11.764705882352942</c:v>
                </c:pt>
                <c:pt idx="1">
                  <c:v>37.254901960784316</c:v>
                </c:pt>
                <c:pt idx="2">
                  <c:v>29.411764705882351</c:v>
                </c:pt>
                <c:pt idx="3">
                  <c:v>13.725490196078431</c:v>
                </c:pt>
                <c:pt idx="4">
                  <c:v>7.8431372549019605</c:v>
                </c:pt>
              </c:numCache>
            </c:numRef>
          </c:val>
        </c:ser>
        <c:ser>
          <c:idx val="0"/>
          <c:order val="1"/>
          <c:tx>
            <c:v>dievčatá</c:v>
          </c:tx>
          <c:spPr>
            <a:solidFill>
              <a:srgbClr val="D59333"/>
            </a:solidFill>
          </c:spPr>
          <c:invertIfNegative val="0"/>
          <c:dLbls>
            <c:dLbl>
              <c:idx val="0"/>
              <c:layout>
                <c:manualLayout>
                  <c:x val="3.1287605294825514E-2"/>
                  <c:y val="-8.69565217391304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0914560770156441E-2"/>
                  <c:y val="-1.15944311308912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8507821901323708E-2"/>
                  <c:y val="-8.69565217391304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2956041851466529E-2"/>
                  <c:y val="-5.77897145181706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8880866425992781E-2"/>
                  <c:y val="-2.60869565217392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2700000"/>
              <a:lstStyle/>
              <a:p>
                <a:pPr>
                  <a:defRPr sz="900" b="1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tabuľky!$F$150:$F$154</c:f>
              <c:strCache>
                <c:ptCount val="5"/>
                <c:pt idx="0">
                  <c:v>veľmi aktívny</c:v>
                </c:pt>
                <c:pt idx="1">
                  <c:v>aktívny a zdravý</c:v>
                </c:pt>
                <c:pt idx="2">
                  <c:v>uspokojivy</c:v>
                </c:pt>
                <c:pt idx="3">
                  <c:v>málo aktívny</c:v>
                </c:pt>
                <c:pt idx="4">
                  <c:v>sedavý</c:v>
                </c:pt>
              </c:strCache>
            </c:strRef>
          </c:cat>
          <c:val>
            <c:numRef>
              <c:f>tabuľky!$J$150:$J$154</c:f>
              <c:numCache>
                <c:formatCode>0.0</c:formatCode>
                <c:ptCount val="5"/>
                <c:pt idx="0">
                  <c:v>8.5714285714285712</c:v>
                </c:pt>
                <c:pt idx="1">
                  <c:v>31.428571428571427</c:v>
                </c:pt>
                <c:pt idx="2">
                  <c:v>40</c:v>
                </c:pt>
                <c:pt idx="3">
                  <c:v>20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2521472"/>
        <c:axId val="102531456"/>
        <c:axId val="0"/>
      </c:bar3DChart>
      <c:catAx>
        <c:axId val="102521472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txPr>
          <a:bodyPr rot="0" vert="horz" anchor="ctr" anchorCtr="1"/>
          <a:lstStyle/>
          <a:p>
            <a:pPr>
              <a:defRPr sz="500" b="1">
                <a:solidFill>
                  <a:schemeClr val="accent5">
                    <a:lumMod val="50000"/>
                  </a:schemeClr>
                </a:solidFill>
              </a:defRPr>
            </a:pPr>
            <a:endParaRPr lang="sk-SK"/>
          </a:p>
        </c:txPr>
        <c:crossAx val="102531456"/>
        <c:crosses val="autoZero"/>
        <c:auto val="1"/>
        <c:lblAlgn val="ctr"/>
        <c:lblOffset val="100"/>
        <c:noMultiLvlLbl val="0"/>
      </c:catAx>
      <c:valAx>
        <c:axId val="102531456"/>
        <c:scaling>
          <c:orientation val="minMax"/>
          <c:max val="6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900" b="1">
                <a:solidFill>
                  <a:schemeClr val="accent5">
                    <a:lumMod val="50000"/>
                  </a:schemeClr>
                </a:solidFill>
              </a:defRPr>
            </a:pPr>
            <a:endParaRPr lang="sk-SK"/>
          </a:p>
        </c:txPr>
        <c:crossAx val="10252147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900" b="1">
                <a:solidFill>
                  <a:srgbClr val="006666"/>
                </a:solidFill>
              </a:defRPr>
            </a:pPr>
            <a:endParaRPr lang="sk-SK"/>
          </a:p>
        </c:txPr>
      </c:legendEntry>
      <c:legendEntry>
        <c:idx val="1"/>
        <c:txPr>
          <a:bodyPr/>
          <a:lstStyle/>
          <a:p>
            <a:pPr>
              <a:defRPr sz="900" b="1">
                <a:solidFill>
                  <a:schemeClr val="accent6">
                    <a:lumMod val="75000"/>
                  </a:schemeClr>
                </a:solidFill>
              </a:defRPr>
            </a:pPr>
            <a:endParaRPr lang="sk-SK"/>
          </a:p>
        </c:txPr>
      </c:legendEntry>
      <c:layout>
        <c:manualLayout>
          <c:xMode val="edge"/>
          <c:yMode val="edge"/>
          <c:x val="0.53627955935453397"/>
          <c:y val="0.16174947727012523"/>
          <c:w val="0.43157679297308055"/>
          <c:h val="5.5093004678762977E-2"/>
        </c:manualLayout>
      </c:layout>
      <c:overlay val="0"/>
      <c:txPr>
        <a:bodyPr/>
        <a:lstStyle/>
        <a:p>
          <a:pPr>
            <a:defRPr sz="900" b="1">
              <a:solidFill>
                <a:schemeClr val="accent5">
                  <a:lumMod val="50000"/>
                </a:schemeClr>
              </a:solidFill>
            </a:defRPr>
          </a:pPr>
          <a:endParaRPr lang="sk-SK"/>
        </a:p>
      </c:txPr>
    </c:legend>
    <c:plotVisOnly val="1"/>
    <c:dispBlanksAs val="gap"/>
    <c:showDLblsOverMax val="0"/>
  </c:chart>
  <c:spPr>
    <a:solidFill>
      <a:srgbClr val="F3E0C3"/>
    </a:solidFill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0"/>
      <c:rAngAx val="0"/>
      <c:perspective val="10"/>
    </c:view3D>
    <c:floor>
      <c:thickness val="0"/>
      <c:spPr>
        <a:solidFill>
          <a:srgbClr val="F3E0C3"/>
        </a:solidFill>
      </c:spPr>
    </c:floor>
    <c:sideWall>
      <c:thickness val="0"/>
      <c:spPr>
        <a:noFill/>
        <a:ln w="25400" cap="flat" cmpd="sng" algn="ctr">
          <a:noFill/>
          <a:prstDash val="solid"/>
        </a:ln>
        <a:effectLst/>
      </c:spPr>
    </c:sideWall>
    <c:backWall>
      <c:thickness val="0"/>
      <c:spPr>
        <a:noFill/>
        <a:ln w="25400" cap="flat" cmpd="sng" algn="ctr">
          <a:noFill/>
          <a:prstDash val="solid"/>
        </a:ln>
        <a:effectLst/>
      </c:spPr>
    </c:backWall>
    <c:plotArea>
      <c:layout>
        <c:manualLayout>
          <c:layoutTarget val="inner"/>
          <c:xMode val="edge"/>
          <c:yMode val="edge"/>
          <c:x val="6.6131498905597094E-2"/>
          <c:y val="6.1357458732172479E-2"/>
          <c:w val="0.79969722198888471"/>
          <c:h val="0.86357538295068403"/>
        </c:manualLayout>
      </c:layout>
      <c:bar3DChart>
        <c:barDir val="col"/>
        <c:grouping val="clustered"/>
        <c:varyColors val="0"/>
        <c:ser>
          <c:idx val="3"/>
          <c:order val="0"/>
          <c:tx>
            <c:v>chlapci</c:v>
          </c:tx>
          <c:spPr>
            <a:solidFill>
              <a:schemeClr val="accent5">
                <a:lumMod val="5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C68628"/>
              </a:solidFill>
            </c:spPr>
          </c:dPt>
          <c:dPt>
            <c:idx val="1"/>
            <c:invertIfNegative val="0"/>
            <c:bubble3D val="0"/>
            <c:spPr>
              <a:solidFill>
                <a:srgbClr val="C68628"/>
              </a:solidFill>
            </c:spPr>
          </c:dPt>
          <c:dLbls>
            <c:dLbl>
              <c:idx val="0"/>
              <c:layout>
                <c:manualLayout>
                  <c:x val="7.220197655798441E-2"/>
                  <c:y val="-4.05797101449275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5624334423546437E-2"/>
                  <c:y val="-9.37340602971023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6846982574831665E-2"/>
                  <c:y val="-4.92753623188405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1287415787827969E-2"/>
                  <c:y val="-6.08695652173913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5.79710144927536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2700000"/>
              <a:lstStyle/>
              <a:p>
                <a:pPr>
                  <a:defRPr b="1">
                    <a:solidFill>
                      <a:schemeClr val="accent5">
                        <a:lumMod val="50000"/>
                      </a:schemeClr>
                    </a:solidFill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tabuľky!$F$774:$F$775</c:f>
              <c:strCache>
                <c:ptCount val="2"/>
                <c:pt idx="0">
                  <c:v>normálny</c:v>
                </c:pt>
                <c:pt idx="1">
                  <c:v>rizikový</c:v>
                </c:pt>
              </c:strCache>
            </c:strRef>
          </c:cat>
          <c:val>
            <c:numRef>
              <c:f>tabuľky!$H$774:$H$775</c:f>
              <c:numCache>
                <c:formatCode>0.0</c:formatCode>
                <c:ptCount val="2"/>
                <c:pt idx="0">
                  <c:v>98.039215686274517</c:v>
                </c:pt>
                <c:pt idx="1">
                  <c:v>1.9607843137254901</c:v>
                </c:pt>
              </c:numCache>
            </c:numRef>
          </c:val>
        </c:ser>
        <c:ser>
          <c:idx val="0"/>
          <c:order val="1"/>
          <c:tx>
            <c:v>dievčatá</c:v>
          </c:tx>
          <c:spPr>
            <a:solidFill>
              <a:srgbClr val="00CC99"/>
            </a:solidFill>
          </c:spPr>
          <c:invertIfNegative val="0"/>
          <c:dLbls>
            <c:dLbl>
              <c:idx val="0"/>
              <c:layout>
                <c:manualLayout>
                  <c:x val="4.5728038507821943E-2"/>
                  <c:y val="-2.8985507246376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6135964567622569E-2"/>
                  <c:y val="-4.9275471337828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8507821901323708E-2"/>
                  <c:y val="-8.69565217391304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9253910950661854E-2"/>
                  <c:y val="-2.60869565217391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8880866425992781E-2"/>
                  <c:y val="-2.60869565217392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2700000"/>
              <a:lstStyle/>
              <a:p>
                <a:pPr>
                  <a:defRPr b="1">
                    <a:solidFill>
                      <a:srgbClr val="006666"/>
                    </a:solidFill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tabuľky!$F$774:$F$775</c:f>
              <c:strCache>
                <c:ptCount val="2"/>
                <c:pt idx="0">
                  <c:v>normálny</c:v>
                </c:pt>
                <c:pt idx="1">
                  <c:v>rizikový</c:v>
                </c:pt>
              </c:strCache>
            </c:strRef>
          </c:cat>
          <c:val>
            <c:numRef>
              <c:f>tabuľky!$J$774:$J$775</c:f>
              <c:numCache>
                <c:formatCode>0.0</c:formatCode>
                <c:ptCount val="2"/>
                <c:pt idx="0">
                  <c:v>85.714285714285708</c:v>
                </c:pt>
                <c:pt idx="1">
                  <c:v>14.285714285714286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7919616"/>
        <c:axId val="87921408"/>
        <c:axId val="0"/>
      </c:bar3DChart>
      <c:catAx>
        <c:axId val="87919616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txPr>
          <a:bodyPr rot="0" vert="horz" anchor="ctr" anchorCtr="1"/>
          <a:lstStyle/>
          <a:p>
            <a:pPr>
              <a:defRPr sz="1100" b="1">
                <a:solidFill>
                  <a:schemeClr val="accent5">
                    <a:lumMod val="50000"/>
                  </a:schemeClr>
                </a:solidFill>
              </a:defRPr>
            </a:pPr>
            <a:endParaRPr lang="sk-SK"/>
          </a:p>
        </c:txPr>
        <c:crossAx val="87921408"/>
        <c:crosses val="autoZero"/>
        <c:auto val="1"/>
        <c:lblAlgn val="ctr"/>
        <c:lblOffset val="100"/>
        <c:noMultiLvlLbl val="0"/>
      </c:catAx>
      <c:valAx>
        <c:axId val="87921408"/>
        <c:scaling>
          <c:orientation val="minMax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5">
                    <a:lumMod val="50000"/>
                  </a:schemeClr>
                </a:solidFill>
              </a:defRPr>
            </a:pPr>
            <a:endParaRPr lang="sk-SK"/>
          </a:p>
        </c:txPr>
        <c:crossAx val="87919616"/>
        <c:crosses val="autoZero"/>
        <c:crossBetween val="between"/>
      </c:valAx>
    </c:plotArea>
    <c:legend>
      <c:legendPos val="r"/>
      <c:legendEntry>
        <c:idx val="1"/>
        <c:txPr>
          <a:bodyPr/>
          <a:lstStyle/>
          <a:p>
            <a:pPr>
              <a:defRPr sz="1200" b="1">
                <a:solidFill>
                  <a:srgbClr val="006666"/>
                </a:solidFill>
              </a:defRPr>
            </a:pPr>
            <a:endParaRPr lang="sk-SK"/>
          </a:p>
        </c:txPr>
      </c:legendEntry>
      <c:layout>
        <c:manualLayout>
          <c:xMode val="edge"/>
          <c:yMode val="edge"/>
          <c:x val="4.7814978552518587E-2"/>
          <c:y val="0.93711724822321585"/>
          <c:w val="0.43157679297308055"/>
          <c:h val="5.5093004678762977E-2"/>
        </c:manualLayout>
      </c:layout>
      <c:overlay val="0"/>
      <c:txPr>
        <a:bodyPr/>
        <a:lstStyle/>
        <a:p>
          <a:pPr>
            <a:defRPr sz="1200" b="1">
              <a:solidFill>
                <a:schemeClr val="accent5">
                  <a:lumMod val="50000"/>
                </a:schemeClr>
              </a:solidFill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>
                <a:solidFill>
                  <a:schemeClr val="accent5">
                    <a:lumMod val="50000"/>
                  </a:schemeClr>
                </a:solidFill>
              </a:defRPr>
            </a:pPr>
            <a:r>
              <a:rPr lang="sk-SK" sz="1000" b="1" i="0" u="none" strike="noStrike" baseline="0" dirty="0">
                <a:effectLst/>
              </a:rPr>
              <a:t>INDEX AKTIVITY bez hodín telocviku</a:t>
            </a:r>
            <a:endParaRPr lang="sk-SK" sz="1000" b="0" i="0" u="none" strike="noStrike" baseline="0" dirty="0">
              <a:effectLst/>
            </a:endParaRPr>
          </a:p>
        </c:rich>
      </c:tx>
      <c:layout>
        <c:manualLayout>
          <c:xMode val="edge"/>
          <c:yMode val="edge"/>
          <c:x val="0.10555633994026609"/>
          <c:y val="4.864867619702877E-2"/>
        </c:manualLayout>
      </c:layout>
      <c:overlay val="0"/>
      <c:spPr>
        <a:solidFill>
          <a:srgbClr val="F3E0C3"/>
        </a:solidFill>
      </c:spPr>
    </c:title>
    <c:autoTitleDeleted val="0"/>
    <c:view3D>
      <c:rotX val="30"/>
      <c:rotY val="20"/>
      <c:rAngAx val="0"/>
      <c:perspective val="10"/>
    </c:view3D>
    <c:floor>
      <c:thickness val="0"/>
      <c:spPr>
        <a:solidFill>
          <a:srgbClr val="F3E0C3"/>
        </a:solidFill>
      </c:spPr>
    </c:floor>
    <c:sideWall>
      <c:thickness val="0"/>
      <c:spPr>
        <a:noFill/>
        <a:ln w="25400" cap="flat" cmpd="sng" algn="ctr">
          <a:noFill/>
          <a:prstDash val="solid"/>
        </a:ln>
        <a:effectLst/>
      </c:spPr>
    </c:sideWall>
    <c:backWall>
      <c:thickness val="0"/>
      <c:spPr>
        <a:noFill/>
        <a:ln w="25400" cap="flat" cmpd="sng" algn="ctr">
          <a:noFill/>
          <a:prstDash val="solid"/>
        </a:ln>
        <a:effectLst/>
      </c:spPr>
    </c:backWall>
    <c:plotArea>
      <c:layout>
        <c:manualLayout>
          <c:layoutTarget val="inner"/>
          <c:xMode val="edge"/>
          <c:yMode val="edge"/>
          <c:x val="6.6131498905597094E-2"/>
          <c:y val="0.22241515462741068"/>
          <c:w val="0.93089873693586134"/>
          <c:h val="0.67729705320427491"/>
        </c:manualLayout>
      </c:layout>
      <c:bar3DChart>
        <c:barDir val="col"/>
        <c:grouping val="clustered"/>
        <c:varyColors val="0"/>
        <c:ser>
          <c:idx val="3"/>
          <c:order val="0"/>
          <c:tx>
            <c:v>chlapci</c:v>
          </c:tx>
          <c:spPr>
            <a:solidFill>
              <a:srgbClr val="00CC99"/>
            </a:solidFill>
          </c:spPr>
          <c:invertIfNegative val="0"/>
          <c:dLbls>
            <c:dLbl>
              <c:idx val="0"/>
              <c:layout>
                <c:manualLayout>
                  <c:x val="7.2200270995006494E-3"/>
                  <c:y val="-1.15942028985507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8134777376654635E-3"/>
                  <c:y val="-5.79732968161588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1665602200020813E-2"/>
                  <c:y val="-5.79752044706916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8950699754588438E-7"/>
                  <c:y val="-1.73913043478260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5.79710144927536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2700000"/>
              <a:lstStyle/>
              <a:p>
                <a:pPr>
                  <a:defRPr sz="900" b="1">
                    <a:solidFill>
                      <a:srgbClr val="006666"/>
                    </a:solidFill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tabuľky!$F$160:$F$164</c:f>
              <c:strCache>
                <c:ptCount val="5"/>
                <c:pt idx="0">
                  <c:v>veľmi aktívny</c:v>
                </c:pt>
                <c:pt idx="1">
                  <c:v>aktívny a zdravý</c:v>
                </c:pt>
                <c:pt idx="2">
                  <c:v>uspokojivy</c:v>
                </c:pt>
                <c:pt idx="3">
                  <c:v>málo aktívny</c:v>
                </c:pt>
                <c:pt idx="4">
                  <c:v>sedavý</c:v>
                </c:pt>
              </c:strCache>
            </c:strRef>
          </c:cat>
          <c:val>
            <c:numRef>
              <c:f>tabuľky!$H$160:$H$164</c:f>
              <c:numCache>
                <c:formatCode>0.0</c:formatCode>
                <c:ptCount val="5"/>
                <c:pt idx="0">
                  <c:v>9.8039215686274517</c:v>
                </c:pt>
                <c:pt idx="1">
                  <c:v>27.450980392156861</c:v>
                </c:pt>
                <c:pt idx="2">
                  <c:v>21.568627450980394</c:v>
                </c:pt>
                <c:pt idx="3">
                  <c:v>29.411764705882351</c:v>
                </c:pt>
                <c:pt idx="4">
                  <c:v>11.764705882352942</c:v>
                </c:pt>
              </c:numCache>
            </c:numRef>
          </c:val>
        </c:ser>
        <c:ser>
          <c:idx val="0"/>
          <c:order val="1"/>
          <c:tx>
            <c:v>dievčatá</c:v>
          </c:tx>
          <c:spPr>
            <a:solidFill>
              <a:srgbClr val="D59333"/>
            </a:solidFill>
          </c:spPr>
          <c:invertIfNegative val="0"/>
          <c:dLbls>
            <c:dLbl>
              <c:idx val="0"/>
              <c:layout>
                <c:manualLayout>
                  <c:x val="3.1287605294825514E-2"/>
                  <c:y val="-8.69565217391304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0914560770156441E-2"/>
                  <c:y val="-1.15944311308912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8507821901323708E-2"/>
                  <c:y val="-8.69565217391304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2956041851466529E-2"/>
                  <c:y val="-5.77897145181706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8880866425992781E-2"/>
                  <c:y val="-2.60869565217392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2700000"/>
              <a:lstStyle/>
              <a:p>
                <a:pPr>
                  <a:defRPr sz="900" b="1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tabuľky!$F$160:$F$164</c:f>
              <c:strCache>
                <c:ptCount val="5"/>
                <c:pt idx="0">
                  <c:v>veľmi aktívny</c:v>
                </c:pt>
                <c:pt idx="1">
                  <c:v>aktívny a zdravý</c:v>
                </c:pt>
                <c:pt idx="2">
                  <c:v>uspokojivy</c:v>
                </c:pt>
                <c:pt idx="3">
                  <c:v>málo aktívny</c:v>
                </c:pt>
                <c:pt idx="4">
                  <c:v>sedavý</c:v>
                </c:pt>
              </c:strCache>
            </c:strRef>
          </c:cat>
          <c:val>
            <c:numRef>
              <c:f>tabuľky!$J$160:$J$164</c:f>
              <c:numCache>
                <c:formatCode>0.0</c:formatCode>
                <c:ptCount val="5"/>
                <c:pt idx="0">
                  <c:v>5.7142857142857144</c:v>
                </c:pt>
                <c:pt idx="1">
                  <c:v>14.285714285714286</c:v>
                </c:pt>
                <c:pt idx="2">
                  <c:v>20</c:v>
                </c:pt>
                <c:pt idx="3">
                  <c:v>57.142857142857146</c:v>
                </c:pt>
                <c:pt idx="4">
                  <c:v>2.8571428571428572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2906880"/>
        <c:axId val="102920960"/>
        <c:axId val="0"/>
      </c:bar3DChart>
      <c:catAx>
        <c:axId val="102906880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txPr>
          <a:bodyPr rot="0" vert="horz" anchor="ctr" anchorCtr="1"/>
          <a:lstStyle/>
          <a:p>
            <a:pPr>
              <a:defRPr sz="600" b="1">
                <a:solidFill>
                  <a:schemeClr val="accent5">
                    <a:lumMod val="50000"/>
                  </a:schemeClr>
                </a:solidFill>
              </a:defRPr>
            </a:pPr>
            <a:endParaRPr lang="sk-SK"/>
          </a:p>
        </c:txPr>
        <c:crossAx val="102920960"/>
        <c:crosses val="autoZero"/>
        <c:auto val="1"/>
        <c:lblAlgn val="ctr"/>
        <c:lblOffset val="100"/>
        <c:noMultiLvlLbl val="0"/>
      </c:catAx>
      <c:valAx>
        <c:axId val="102920960"/>
        <c:scaling>
          <c:orientation val="minMax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900" b="1">
                <a:solidFill>
                  <a:schemeClr val="accent5">
                    <a:lumMod val="50000"/>
                  </a:schemeClr>
                </a:solidFill>
              </a:defRPr>
            </a:pPr>
            <a:endParaRPr lang="sk-SK"/>
          </a:p>
        </c:txPr>
        <c:crossAx val="10290688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900" b="1">
                <a:solidFill>
                  <a:srgbClr val="006666"/>
                </a:solidFill>
              </a:defRPr>
            </a:pPr>
            <a:endParaRPr lang="sk-SK"/>
          </a:p>
        </c:txPr>
      </c:legendEntry>
      <c:legendEntry>
        <c:idx val="1"/>
        <c:txPr>
          <a:bodyPr/>
          <a:lstStyle/>
          <a:p>
            <a:pPr>
              <a:defRPr sz="900" b="1">
                <a:solidFill>
                  <a:schemeClr val="accent6">
                    <a:lumMod val="75000"/>
                  </a:schemeClr>
                </a:solidFill>
              </a:defRPr>
            </a:pPr>
            <a:endParaRPr lang="sk-SK"/>
          </a:p>
        </c:txPr>
      </c:legendEntry>
      <c:layout>
        <c:manualLayout>
          <c:xMode val="edge"/>
          <c:yMode val="edge"/>
          <c:x val="0.53627955935453397"/>
          <c:y val="0.16174947727012523"/>
          <c:w val="0.43157679297308055"/>
          <c:h val="5.5093004678762977E-2"/>
        </c:manualLayout>
      </c:layout>
      <c:overlay val="0"/>
      <c:txPr>
        <a:bodyPr/>
        <a:lstStyle/>
        <a:p>
          <a:pPr>
            <a:defRPr sz="900" b="1">
              <a:solidFill>
                <a:schemeClr val="accent5">
                  <a:lumMod val="50000"/>
                </a:schemeClr>
              </a:solidFill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</c:sp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solidFill>
                  <a:schemeClr val="accent5">
                    <a:lumMod val="50000"/>
                  </a:schemeClr>
                </a:solidFill>
              </a:defRPr>
            </a:pPr>
            <a:r>
              <a:rPr lang="sk-SK" sz="2000" b="1" i="0" u="none" strike="noStrike" baseline="0" dirty="0" smtClean="0">
                <a:effectLst/>
              </a:rPr>
              <a:t> FVC v % </a:t>
            </a:r>
            <a:endParaRPr lang="sk-SK" sz="2000" b="0" i="0" u="none" strike="noStrike" baseline="0" dirty="0">
              <a:effectLst/>
            </a:endParaRPr>
          </a:p>
        </c:rich>
      </c:tx>
      <c:layout>
        <c:manualLayout>
          <c:xMode val="edge"/>
          <c:yMode val="edge"/>
          <c:x val="8.4866607414109771E-2"/>
          <c:y val="4.8648577771779555E-2"/>
        </c:manualLayout>
      </c:layout>
      <c:overlay val="0"/>
      <c:spPr>
        <a:solidFill>
          <a:srgbClr val="F3E0C3"/>
        </a:solidFill>
      </c:spPr>
    </c:title>
    <c:autoTitleDeleted val="0"/>
    <c:view3D>
      <c:rotX val="30"/>
      <c:rotY val="20"/>
      <c:rAngAx val="0"/>
      <c:perspective val="10"/>
    </c:view3D>
    <c:floor>
      <c:thickness val="0"/>
      <c:spPr>
        <a:solidFill>
          <a:srgbClr val="F3E0C3"/>
        </a:solidFill>
      </c:spPr>
    </c:floor>
    <c:sideWall>
      <c:thickness val="0"/>
      <c:spPr>
        <a:noFill/>
        <a:ln w="25400" cap="flat" cmpd="sng" algn="ctr">
          <a:noFill/>
          <a:prstDash val="solid"/>
        </a:ln>
        <a:effectLst/>
      </c:spPr>
    </c:sideWall>
    <c:backWall>
      <c:thickness val="0"/>
      <c:spPr>
        <a:noFill/>
        <a:ln w="25400" cap="flat" cmpd="sng" algn="ctr">
          <a:noFill/>
          <a:prstDash val="solid"/>
        </a:ln>
        <a:effectLst/>
      </c:spPr>
    </c:backWall>
    <c:plotArea>
      <c:layout>
        <c:manualLayout>
          <c:layoutTarget val="inner"/>
          <c:xMode val="edge"/>
          <c:yMode val="edge"/>
          <c:x val="6.6131498905597094E-2"/>
          <c:y val="0.1010881572233981"/>
          <c:w val="0.93089873693586134"/>
          <c:h val="0.79862404051168934"/>
        </c:manualLayout>
      </c:layout>
      <c:bar3DChart>
        <c:barDir val="col"/>
        <c:grouping val="clustered"/>
        <c:varyColors val="0"/>
        <c:ser>
          <c:idx val="3"/>
          <c:order val="0"/>
          <c:tx>
            <c:v>chlapci</c:v>
          </c:tx>
          <c:spPr>
            <a:solidFill>
              <a:srgbClr val="00CC99"/>
            </a:solidFill>
          </c:spPr>
          <c:invertIfNegative val="0"/>
          <c:dLbls>
            <c:dLbl>
              <c:idx val="0"/>
              <c:layout>
                <c:manualLayout>
                  <c:x val="1.3081212078724848E-2"/>
                  <c:y val="-4.7629056173245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5023857125655309E-2"/>
                  <c:y val="-3.27590025779779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1665602200020813E-2"/>
                  <c:y val="-5.79752044706916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8950699754588438E-7"/>
                  <c:y val="-1.73913043478260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5.79710144927536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2700000"/>
              <a:lstStyle/>
              <a:p>
                <a:pPr>
                  <a:defRPr sz="900" b="1">
                    <a:solidFill>
                      <a:srgbClr val="006666"/>
                    </a:solidFill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tabuľky!$F$960:$F$961</c:f>
              <c:strCache>
                <c:ptCount val="2"/>
                <c:pt idx="0">
                  <c:v>zvýšená</c:v>
                </c:pt>
                <c:pt idx="1">
                  <c:v>normálna</c:v>
                </c:pt>
              </c:strCache>
            </c:strRef>
          </c:cat>
          <c:val>
            <c:numRef>
              <c:f>tabuľky!$H$960:$H$961</c:f>
              <c:numCache>
                <c:formatCode>0.0</c:formatCode>
                <c:ptCount val="2"/>
                <c:pt idx="0">
                  <c:v>70.588235294117652</c:v>
                </c:pt>
                <c:pt idx="1">
                  <c:v>29.411764705882351</c:v>
                </c:pt>
              </c:numCache>
            </c:numRef>
          </c:val>
        </c:ser>
        <c:ser>
          <c:idx val="0"/>
          <c:order val="1"/>
          <c:tx>
            <c:v>dievčatá</c:v>
          </c:tx>
          <c:spPr>
            <a:solidFill>
              <a:srgbClr val="D59333"/>
            </a:solidFill>
          </c:spPr>
          <c:invertIfNegative val="0"/>
          <c:dLbls>
            <c:dLbl>
              <c:idx val="0"/>
              <c:layout>
                <c:manualLayout>
                  <c:x val="4.3653129291740297E-2"/>
                  <c:y val="-3.92210694538213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0914560770156441E-2"/>
                  <c:y val="-1.15944311308912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8507821901323708E-2"/>
                  <c:y val="-8.69565217391304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2956041851466529E-2"/>
                  <c:y val="-5.77897145181706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8880866425992781E-2"/>
                  <c:y val="-2.60869565217392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2700000"/>
              <a:lstStyle/>
              <a:p>
                <a:pPr>
                  <a:defRPr sz="900" b="1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tabuľky!$F$960:$F$961</c:f>
              <c:strCache>
                <c:ptCount val="2"/>
                <c:pt idx="0">
                  <c:v>zvýšená</c:v>
                </c:pt>
                <c:pt idx="1">
                  <c:v>normálna</c:v>
                </c:pt>
              </c:strCache>
            </c:strRef>
          </c:cat>
          <c:val>
            <c:numRef>
              <c:f>tabuľky!$J$960:$J$961</c:f>
              <c:numCache>
                <c:formatCode>0.0</c:formatCode>
                <c:ptCount val="2"/>
                <c:pt idx="0">
                  <c:v>85.714285714285708</c:v>
                </c:pt>
                <c:pt idx="1">
                  <c:v>14.285714285714286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3816704"/>
        <c:axId val="113818240"/>
        <c:axId val="0"/>
      </c:bar3DChart>
      <c:catAx>
        <c:axId val="113816704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txPr>
          <a:bodyPr rot="0" vert="horz" anchor="ctr" anchorCtr="1"/>
          <a:lstStyle/>
          <a:p>
            <a:pPr>
              <a:defRPr sz="900" b="1">
                <a:solidFill>
                  <a:schemeClr val="accent5">
                    <a:lumMod val="50000"/>
                  </a:schemeClr>
                </a:solidFill>
              </a:defRPr>
            </a:pPr>
            <a:endParaRPr lang="sk-SK"/>
          </a:p>
        </c:txPr>
        <c:crossAx val="113818240"/>
        <c:crosses val="autoZero"/>
        <c:auto val="1"/>
        <c:lblAlgn val="ctr"/>
        <c:lblOffset val="100"/>
        <c:noMultiLvlLbl val="0"/>
      </c:catAx>
      <c:valAx>
        <c:axId val="113818240"/>
        <c:scaling>
          <c:orientation val="minMax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900" b="1">
                <a:solidFill>
                  <a:schemeClr val="accent5">
                    <a:lumMod val="50000"/>
                  </a:schemeClr>
                </a:solidFill>
              </a:defRPr>
            </a:pPr>
            <a:endParaRPr lang="sk-SK"/>
          </a:p>
        </c:txPr>
        <c:crossAx val="11381670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900" b="1">
                <a:solidFill>
                  <a:srgbClr val="006666"/>
                </a:solidFill>
              </a:defRPr>
            </a:pPr>
            <a:endParaRPr lang="sk-SK"/>
          </a:p>
        </c:txPr>
      </c:legendEntry>
      <c:legendEntry>
        <c:idx val="1"/>
        <c:txPr>
          <a:bodyPr/>
          <a:lstStyle/>
          <a:p>
            <a:pPr>
              <a:defRPr sz="900" b="1">
                <a:solidFill>
                  <a:schemeClr val="accent6">
                    <a:lumMod val="75000"/>
                  </a:schemeClr>
                </a:solidFill>
              </a:defRPr>
            </a:pPr>
            <a:endParaRPr lang="sk-SK"/>
          </a:p>
        </c:txPr>
      </c:legendEntry>
      <c:layout>
        <c:manualLayout>
          <c:xMode val="edge"/>
          <c:yMode val="edge"/>
          <c:x val="0.53291116343735689"/>
          <c:y val="0.22915344241088709"/>
          <c:w val="0.43157679297308055"/>
          <c:h val="5.5093004678762977E-2"/>
        </c:manualLayout>
      </c:layout>
      <c:overlay val="0"/>
      <c:txPr>
        <a:bodyPr/>
        <a:lstStyle/>
        <a:p>
          <a:pPr>
            <a:defRPr sz="900" b="1">
              <a:solidFill>
                <a:schemeClr val="accent5">
                  <a:lumMod val="50000"/>
                </a:schemeClr>
              </a:solidFill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</c:sp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solidFill>
                  <a:schemeClr val="accent5">
                    <a:lumMod val="50000"/>
                  </a:schemeClr>
                </a:solidFill>
              </a:defRPr>
            </a:pPr>
            <a:r>
              <a:rPr lang="sk-SK" sz="2000" b="1" i="0" u="none" strike="noStrike" baseline="0" dirty="0">
                <a:effectLst/>
              </a:rPr>
              <a:t>FEV 1 v  %</a:t>
            </a:r>
            <a:endParaRPr lang="sk-SK" sz="2000" b="0" i="0" u="none" strike="noStrike" baseline="0" dirty="0">
              <a:effectLst/>
            </a:endParaRPr>
          </a:p>
        </c:rich>
      </c:tx>
      <c:layout>
        <c:manualLayout>
          <c:xMode val="edge"/>
          <c:yMode val="edge"/>
          <c:x val="9.1432809522283082E-2"/>
          <c:y val="2.6322173702086362E-2"/>
        </c:manualLayout>
      </c:layout>
      <c:overlay val="0"/>
      <c:spPr>
        <a:solidFill>
          <a:srgbClr val="FBF4E9"/>
        </a:solidFill>
      </c:spPr>
    </c:title>
    <c:autoTitleDeleted val="0"/>
    <c:view3D>
      <c:rotX val="30"/>
      <c:rotY val="20"/>
      <c:rAngAx val="0"/>
      <c:perspective val="10"/>
    </c:view3D>
    <c:floor>
      <c:thickness val="0"/>
      <c:spPr>
        <a:solidFill>
          <a:srgbClr val="F3E0C3"/>
        </a:solidFill>
      </c:spPr>
    </c:floor>
    <c:sideWall>
      <c:thickness val="0"/>
      <c:spPr>
        <a:noFill/>
        <a:ln w="25400" cap="flat" cmpd="sng" algn="ctr">
          <a:noFill/>
          <a:prstDash val="solid"/>
        </a:ln>
        <a:effectLst/>
      </c:spPr>
    </c:sideWall>
    <c:backWall>
      <c:thickness val="0"/>
      <c:spPr>
        <a:noFill/>
        <a:ln w="25400" cap="flat" cmpd="sng" algn="ctr">
          <a:noFill/>
          <a:prstDash val="solid"/>
        </a:ln>
        <a:effectLst/>
      </c:spPr>
    </c:backWall>
    <c:plotArea>
      <c:layout>
        <c:manualLayout>
          <c:layoutTarget val="inner"/>
          <c:xMode val="edge"/>
          <c:yMode val="edge"/>
          <c:x val="6.6131619030089572E-2"/>
          <c:y val="0.15990162366657526"/>
          <c:w val="0.93089873693586134"/>
          <c:h val="0.748741289229233"/>
        </c:manualLayout>
      </c:layout>
      <c:bar3DChart>
        <c:barDir val="col"/>
        <c:grouping val="clustered"/>
        <c:varyColors val="0"/>
        <c:ser>
          <c:idx val="3"/>
          <c:order val="0"/>
          <c:tx>
            <c:v>chlapci</c:v>
          </c:tx>
          <c:spPr>
            <a:solidFill>
              <a:srgbClr val="00CC99"/>
            </a:solidFill>
          </c:spPr>
          <c:invertIfNegative val="0"/>
          <c:dLbls>
            <c:dLbl>
              <c:idx val="0"/>
              <c:layout>
                <c:manualLayout>
                  <c:x val="4.005076110638324E-2"/>
                  <c:y val="-2.49899795371600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7945793466717819E-2"/>
                  <c:y val="-5.93805595989002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1665602200020813E-2"/>
                  <c:y val="-5.79752044706916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8950699754588438E-7"/>
                  <c:y val="-1.73913043478260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5.79710144927536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2700000"/>
              <a:lstStyle/>
              <a:p>
                <a:pPr>
                  <a:defRPr sz="900" b="1">
                    <a:solidFill>
                      <a:srgbClr val="006666"/>
                    </a:solidFill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tabuľky!$F$966:$F$967</c:f>
              <c:strCache>
                <c:ptCount val="2"/>
                <c:pt idx="0">
                  <c:v>zvýšený</c:v>
                </c:pt>
                <c:pt idx="1">
                  <c:v>normálny</c:v>
                </c:pt>
              </c:strCache>
            </c:strRef>
          </c:cat>
          <c:val>
            <c:numRef>
              <c:f>tabuľky!$H$966:$H$967</c:f>
              <c:numCache>
                <c:formatCode>0.0</c:formatCode>
                <c:ptCount val="2"/>
                <c:pt idx="0">
                  <c:v>64.705882352941174</c:v>
                </c:pt>
                <c:pt idx="1">
                  <c:v>35.294117647058826</c:v>
                </c:pt>
              </c:numCache>
            </c:numRef>
          </c:val>
        </c:ser>
        <c:ser>
          <c:idx val="0"/>
          <c:order val="1"/>
          <c:tx>
            <c:v>dievčatá</c:v>
          </c:tx>
          <c:spPr>
            <a:solidFill>
              <a:srgbClr val="D59333"/>
            </a:solidFill>
          </c:spPr>
          <c:invertIfNegative val="0"/>
          <c:dLbls>
            <c:dLbl>
              <c:idx val="0"/>
              <c:layout>
                <c:manualLayout>
                  <c:x val="3.1287605294825514E-2"/>
                  <c:y val="-8.69565217391304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0914560770156441E-2"/>
                  <c:y val="-1.15944311308912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8507821901323708E-2"/>
                  <c:y val="-8.69565217391304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2956041851466529E-2"/>
                  <c:y val="-5.77897145181706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8880866425992781E-2"/>
                  <c:y val="-2.60869565217392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2700000"/>
              <a:lstStyle/>
              <a:p>
                <a:pPr>
                  <a:defRPr sz="900" b="1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tabuľky!$F$966:$F$967</c:f>
              <c:strCache>
                <c:ptCount val="2"/>
                <c:pt idx="0">
                  <c:v>zvýšený</c:v>
                </c:pt>
                <c:pt idx="1">
                  <c:v>normálny</c:v>
                </c:pt>
              </c:strCache>
            </c:strRef>
          </c:cat>
          <c:val>
            <c:numRef>
              <c:f>tabuľky!$J$966:$J$967</c:f>
              <c:numCache>
                <c:formatCode>0.0</c:formatCode>
                <c:ptCount val="2"/>
                <c:pt idx="0">
                  <c:v>57.142857142857146</c:v>
                </c:pt>
                <c:pt idx="1">
                  <c:v>42.857142857142854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2983168"/>
        <c:axId val="102984704"/>
        <c:axId val="0"/>
      </c:bar3DChart>
      <c:catAx>
        <c:axId val="102983168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txPr>
          <a:bodyPr rot="0" vert="horz" anchor="ctr" anchorCtr="1"/>
          <a:lstStyle/>
          <a:p>
            <a:pPr>
              <a:defRPr sz="900" b="1">
                <a:solidFill>
                  <a:schemeClr val="accent5">
                    <a:lumMod val="50000"/>
                  </a:schemeClr>
                </a:solidFill>
              </a:defRPr>
            </a:pPr>
            <a:endParaRPr lang="sk-SK"/>
          </a:p>
        </c:txPr>
        <c:crossAx val="102984704"/>
        <c:crosses val="autoZero"/>
        <c:auto val="1"/>
        <c:lblAlgn val="ctr"/>
        <c:lblOffset val="100"/>
        <c:noMultiLvlLbl val="0"/>
      </c:catAx>
      <c:valAx>
        <c:axId val="102984704"/>
        <c:scaling>
          <c:orientation val="minMax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900" b="1">
                <a:solidFill>
                  <a:schemeClr val="accent5">
                    <a:lumMod val="50000"/>
                  </a:schemeClr>
                </a:solidFill>
              </a:defRPr>
            </a:pPr>
            <a:endParaRPr lang="sk-SK"/>
          </a:p>
        </c:txPr>
        <c:crossAx val="10298316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900" b="1">
                <a:solidFill>
                  <a:srgbClr val="006666"/>
                </a:solidFill>
              </a:defRPr>
            </a:pPr>
            <a:endParaRPr lang="sk-SK"/>
          </a:p>
        </c:txPr>
      </c:legendEntry>
      <c:legendEntry>
        <c:idx val="1"/>
        <c:txPr>
          <a:bodyPr/>
          <a:lstStyle/>
          <a:p>
            <a:pPr>
              <a:defRPr sz="900" b="1">
                <a:solidFill>
                  <a:schemeClr val="accent6">
                    <a:lumMod val="75000"/>
                  </a:schemeClr>
                </a:solidFill>
              </a:defRPr>
            </a:pPr>
            <a:endParaRPr lang="sk-SK"/>
          </a:p>
        </c:txPr>
      </c:legendEntry>
      <c:layout>
        <c:manualLayout>
          <c:xMode val="edge"/>
          <c:yMode val="edge"/>
          <c:x val="0.53627955935453397"/>
          <c:y val="0.16174947727012523"/>
          <c:w val="0.43157679297308055"/>
          <c:h val="5.5093004678762977E-2"/>
        </c:manualLayout>
      </c:layout>
      <c:overlay val="0"/>
      <c:txPr>
        <a:bodyPr/>
        <a:lstStyle/>
        <a:p>
          <a:pPr>
            <a:defRPr sz="900" b="1">
              <a:solidFill>
                <a:schemeClr val="accent5">
                  <a:lumMod val="50000"/>
                </a:schemeClr>
              </a:solidFill>
            </a:defRPr>
          </a:pPr>
          <a:endParaRPr lang="sk-SK"/>
        </a:p>
      </c:txPr>
    </c:legend>
    <c:plotVisOnly val="1"/>
    <c:dispBlanksAs val="gap"/>
    <c:showDLblsOverMax val="0"/>
  </c:chart>
  <c:spPr>
    <a:solidFill>
      <a:srgbClr val="F3E0C3"/>
    </a:solidFill>
    <a:ln>
      <a:noFill/>
    </a:ln>
  </c:sp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solidFill>
                  <a:schemeClr val="accent5">
                    <a:lumMod val="50000"/>
                  </a:schemeClr>
                </a:solidFill>
              </a:defRPr>
            </a:pPr>
            <a:r>
              <a:rPr lang="sk-SK" sz="2000" b="1" i="0" u="none" strike="noStrike" baseline="0" dirty="0">
                <a:effectLst/>
              </a:rPr>
              <a:t>F</a:t>
            </a:r>
            <a:r>
              <a:rPr lang="sk-SK" sz="2000" b="1" i="0" u="none" strike="noStrike" baseline="0" dirty="0" smtClean="0">
                <a:effectLst/>
              </a:rPr>
              <a:t>EV1/FVC </a:t>
            </a:r>
            <a:r>
              <a:rPr lang="sk-SK" sz="2000" b="1" i="0" u="none" strike="noStrike" baseline="0" dirty="0">
                <a:effectLst/>
              </a:rPr>
              <a:t>v  %</a:t>
            </a:r>
            <a:endParaRPr lang="sk-SK" sz="2000" b="0" i="0" u="none" strike="noStrike" baseline="0" dirty="0">
              <a:effectLst/>
            </a:endParaRPr>
          </a:p>
        </c:rich>
      </c:tx>
      <c:layout>
        <c:manualLayout>
          <c:xMode val="edge"/>
          <c:yMode val="edge"/>
          <c:x val="8.4866607414109771E-2"/>
          <c:y val="4.8648577771779555E-2"/>
        </c:manualLayout>
      </c:layout>
      <c:overlay val="0"/>
      <c:spPr>
        <a:solidFill>
          <a:srgbClr val="F3E0C3"/>
        </a:solidFill>
      </c:spPr>
    </c:title>
    <c:autoTitleDeleted val="0"/>
    <c:view3D>
      <c:rotX val="30"/>
      <c:rotY val="20"/>
      <c:rAngAx val="0"/>
      <c:perspective val="10"/>
    </c:view3D>
    <c:floor>
      <c:thickness val="0"/>
      <c:spPr>
        <a:solidFill>
          <a:srgbClr val="F3E0C3"/>
        </a:solidFill>
      </c:spPr>
    </c:floor>
    <c:sideWall>
      <c:thickness val="0"/>
      <c:spPr>
        <a:noFill/>
        <a:ln w="25400" cap="flat" cmpd="sng" algn="ctr">
          <a:noFill/>
          <a:prstDash val="solid"/>
        </a:ln>
        <a:effectLst/>
      </c:spPr>
    </c:sideWall>
    <c:backWall>
      <c:thickness val="0"/>
      <c:spPr>
        <a:noFill/>
        <a:ln w="25400" cap="flat" cmpd="sng" algn="ctr">
          <a:noFill/>
          <a:prstDash val="solid"/>
        </a:ln>
        <a:effectLst/>
      </c:spPr>
    </c:backWall>
    <c:plotArea>
      <c:layout>
        <c:manualLayout>
          <c:layoutTarget val="inner"/>
          <c:xMode val="edge"/>
          <c:yMode val="edge"/>
          <c:x val="6.6131498905597094E-2"/>
          <c:y val="0.18506478653057115"/>
          <c:w val="0.93089873693586134"/>
          <c:h val="0.71464745487555736"/>
        </c:manualLayout>
      </c:layout>
      <c:bar3DChart>
        <c:barDir val="col"/>
        <c:grouping val="clustered"/>
        <c:varyColors val="0"/>
        <c:ser>
          <c:idx val="3"/>
          <c:order val="0"/>
          <c:tx>
            <c:v>chlapci</c:v>
          </c:tx>
          <c:spPr>
            <a:solidFill>
              <a:srgbClr val="00CC99"/>
            </a:solidFill>
          </c:spPr>
          <c:invertIfNegative val="0"/>
          <c:dLbls>
            <c:dLbl>
              <c:idx val="0"/>
              <c:layout>
                <c:manualLayout>
                  <c:x val="3.3156650894998592E-2"/>
                  <c:y val="-6.6845012843869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5937387675879152E-2"/>
                  <c:y val="-2.27977013556005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1665602200020813E-2"/>
                  <c:y val="-5.79752044706916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8950699754588438E-7"/>
                  <c:y val="-1.73913043478260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5.79710144927536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2700000"/>
              <a:lstStyle/>
              <a:p>
                <a:pPr>
                  <a:defRPr sz="900" b="1">
                    <a:solidFill>
                      <a:srgbClr val="006666"/>
                    </a:solidFill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tabuľky!$F$972:$F$973</c:f>
              <c:strCache>
                <c:ptCount val="2"/>
                <c:pt idx="0">
                  <c:v>znížený</c:v>
                </c:pt>
                <c:pt idx="1">
                  <c:v>normálny</c:v>
                </c:pt>
              </c:strCache>
            </c:strRef>
          </c:cat>
          <c:val>
            <c:numRef>
              <c:f>tabuľky!$H$972:$H$973</c:f>
              <c:numCache>
                <c:formatCode>0.0</c:formatCode>
                <c:ptCount val="2"/>
                <c:pt idx="0">
                  <c:v>29.411764705882351</c:v>
                </c:pt>
                <c:pt idx="1">
                  <c:v>70.588235294117652</c:v>
                </c:pt>
              </c:numCache>
            </c:numRef>
          </c:val>
        </c:ser>
        <c:ser>
          <c:idx val="0"/>
          <c:order val="1"/>
          <c:tx>
            <c:v>dievčatá</c:v>
          </c:tx>
          <c:spPr>
            <a:solidFill>
              <a:srgbClr val="D59333"/>
            </a:solidFill>
            <a:ln>
              <a:solidFill>
                <a:schemeClr val="accent1"/>
              </a:solidFill>
            </a:ln>
          </c:spPr>
          <c:invertIfNegative val="0"/>
          <c:dLbls>
            <c:dLbl>
              <c:idx val="0"/>
              <c:layout>
                <c:manualLayout>
                  <c:x val="3.128737329839168E-2"/>
                  <c:y val="-4.69460503929461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1663900089532535E-2"/>
                  <c:y val="-4.13446775244997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8507821901323708E-2"/>
                  <c:y val="-8.69565217391304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2956041851466529E-2"/>
                  <c:y val="-5.77897145181706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8880866425992781E-2"/>
                  <c:y val="-2.60869565217392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2700000"/>
              <a:lstStyle/>
              <a:p>
                <a:pPr>
                  <a:defRPr sz="900" b="1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tabuľky!$F$972:$F$973</c:f>
              <c:strCache>
                <c:ptCount val="2"/>
                <c:pt idx="0">
                  <c:v>znížený</c:v>
                </c:pt>
                <c:pt idx="1">
                  <c:v>normálny</c:v>
                </c:pt>
              </c:strCache>
            </c:strRef>
          </c:cat>
          <c:val>
            <c:numRef>
              <c:f>tabuľky!$J$972:$J$973</c:f>
              <c:numCache>
                <c:formatCode>0.0</c:formatCode>
                <c:ptCount val="2"/>
                <c:pt idx="0">
                  <c:v>28.571428571428573</c:v>
                </c:pt>
                <c:pt idx="1">
                  <c:v>71.428571428571431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4116480"/>
        <c:axId val="114118016"/>
        <c:axId val="0"/>
      </c:bar3DChart>
      <c:catAx>
        <c:axId val="114116480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txPr>
          <a:bodyPr rot="0" vert="horz" anchor="ctr" anchorCtr="1"/>
          <a:lstStyle/>
          <a:p>
            <a:pPr>
              <a:defRPr sz="800" b="1">
                <a:solidFill>
                  <a:schemeClr val="accent5">
                    <a:lumMod val="50000"/>
                  </a:schemeClr>
                </a:solidFill>
              </a:defRPr>
            </a:pPr>
            <a:endParaRPr lang="sk-SK"/>
          </a:p>
        </c:txPr>
        <c:crossAx val="114118016"/>
        <c:crosses val="autoZero"/>
        <c:auto val="1"/>
        <c:lblAlgn val="ctr"/>
        <c:lblOffset val="100"/>
        <c:noMultiLvlLbl val="0"/>
      </c:catAx>
      <c:valAx>
        <c:axId val="114118016"/>
        <c:scaling>
          <c:orientation val="minMax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800" b="1">
                <a:solidFill>
                  <a:schemeClr val="accent5">
                    <a:lumMod val="50000"/>
                  </a:schemeClr>
                </a:solidFill>
              </a:defRPr>
            </a:pPr>
            <a:endParaRPr lang="sk-SK"/>
          </a:p>
        </c:txPr>
        <c:crossAx val="11411648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900" b="1">
                <a:solidFill>
                  <a:srgbClr val="006666"/>
                </a:solidFill>
              </a:defRPr>
            </a:pPr>
            <a:endParaRPr lang="sk-SK"/>
          </a:p>
        </c:txPr>
      </c:legendEntry>
      <c:legendEntry>
        <c:idx val="1"/>
        <c:txPr>
          <a:bodyPr/>
          <a:lstStyle/>
          <a:p>
            <a:pPr>
              <a:defRPr sz="900" b="1">
                <a:solidFill>
                  <a:schemeClr val="accent6">
                    <a:lumMod val="75000"/>
                  </a:schemeClr>
                </a:solidFill>
              </a:defRPr>
            </a:pPr>
            <a:endParaRPr lang="sk-SK"/>
          </a:p>
        </c:txPr>
      </c:legendEntry>
      <c:layout>
        <c:manualLayout>
          <c:xMode val="edge"/>
          <c:yMode val="edge"/>
          <c:x val="0.53627955935453397"/>
          <c:y val="0.16174947727012523"/>
          <c:w val="0.43157679297308055"/>
          <c:h val="5.5093004678762977E-2"/>
        </c:manualLayout>
      </c:layout>
      <c:overlay val="0"/>
      <c:txPr>
        <a:bodyPr/>
        <a:lstStyle/>
        <a:p>
          <a:pPr>
            <a:defRPr sz="900" b="1">
              <a:solidFill>
                <a:schemeClr val="accent5">
                  <a:lumMod val="50000"/>
                </a:schemeClr>
              </a:solidFill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</c:sp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0"/>
      <c:rAngAx val="0"/>
      <c:perspective val="10"/>
    </c:view3D>
    <c:floor>
      <c:thickness val="0"/>
      <c:spPr>
        <a:solidFill>
          <a:srgbClr val="F3E0C3"/>
        </a:solidFill>
      </c:spPr>
    </c:floor>
    <c:sideWall>
      <c:thickness val="0"/>
      <c:spPr>
        <a:noFill/>
        <a:ln w="25400" cap="flat" cmpd="sng" algn="ctr">
          <a:noFill/>
          <a:prstDash val="solid"/>
        </a:ln>
        <a:effectLst/>
      </c:spPr>
    </c:sideWall>
    <c:backWall>
      <c:thickness val="0"/>
      <c:spPr>
        <a:noFill/>
        <a:ln w="25400" cap="flat" cmpd="sng" algn="ctr">
          <a:noFill/>
          <a:prstDash val="solid"/>
        </a:ln>
        <a:effectLst/>
      </c:spPr>
    </c:backWall>
    <c:plotArea>
      <c:layout>
        <c:manualLayout>
          <c:layoutTarget val="inner"/>
          <c:xMode val="edge"/>
          <c:yMode val="edge"/>
          <c:x val="5.4192281104568626E-2"/>
          <c:y val="0.12106641750074405"/>
          <c:w val="0.94435058063228383"/>
          <c:h val="0.73803309906835501"/>
        </c:manualLayout>
      </c:layout>
      <c:bar3DChart>
        <c:barDir val="col"/>
        <c:grouping val="clustered"/>
        <c:varyColors val="0"/>
        <c:ser>
          <c:idx val="3"/>
          <c:order val="0"/>
          <c:tx>
            <c:v>chlapci</c:v>
          </c:tx>
          <c:spPr>
            <a:solidFill>
              <a:srgbClr val="D59333"/>
            </a:solidFill>
          </c:spPr>
          <c:invertIfNegative val="0"/>
          <c:dLbls>
            <c:dLbl>
              <c:idx val="0"/>
              <c:layout>
                <c:manualLayout>
                  <c:x val="2.4067009674332226E-2"/>
                  <c:y val="-2.89855072463768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2202166064981952E-3"/>
                  <c:y val="-8.69588040625356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8130987236703719E-3"/>
                  <c:y val="-2.8985507246376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8950699754588438E-7"/>
                  <c:y val="-1.73913043478260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5.79710144927536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2700000"/>
              <a:lstStyle/>
              <a:p>
                <a:pPr>
                  <a:defRPr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tabuľky!$F$925:$F$929</c:f>
              <c:strCache>
                <c:ptCount val="5"/>
                <c:pt idx="0">
                  <c:v>výborná</c:v>
                </c:pt>
                <c:pt idx="1">
                  <c:v>nadpriemerná</c:v>
                </c:pt>
                <c:pt idx="2">
                  <c:v>priemerná</c:v>
                </c:pt>
                <c:pt idx="3">
                  <c:v>podpriemerná</c:v>
                </c:pt>
                <c:pt idx="4">
                  <c:v>nedostatočná</c:v>
                </c:pt>
              </c:strCache>
            </c:strRef>
          </c:cat>
          <c:val>
            <c:numRef>
              <c:f>tabuľky!$H$925:$H$929</c:f>
              <c:numCache>
                <c:formatCode>0.0</c:formatCode>
                <c:ptCount val="5"/>
                <c:pt idx="0">
                  <c:v>28</c:v>
                </c:pt>
                <c:pt idx="1">
                  <c:v>22</c:v>
                </c:pt>
                <c:pt idx="2">
                  <c:v>26</c:v>
                </c:pt>
                <c:pt idx="3">
                  <c:v>16</c:v>
                </c:pt>
                <c:pt idx="4">
                  <c:v>8</c:v>
                </c:pt>
              </c:numCache>
            </c:numRef>
          </c:val>
        </c:ser>
        <c:ser>
          <c:idx val="0"/>
          <c:order val="1"/>
          <c:tx>
            <c:v>dievčatá</c:v>
          </c:tx>
          <c:spPr>
            <a:solidFill>
              <a:srgbClr val="00C09B"/>
            </a:solidFill>
          </c:spPr>
          <c:invertIfNegative val="0"/>
          <c:dLbls>
            <c:dLbl>
              <c:idx val="0"/>
              <c:layout>
                <c:manualLayout>
                  <c:x val="1.6846982574831575E-2"/>
                  <c:y val="-2.60869565217391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0914560770156441E-2"/>
                  <c:y val="-1.15944311308912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6474127557160047E-2"/>
                  <c:y val="-2.02898550724637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9253910950661854E-2"/>
                  <c:y val="-2.60869565217391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8880866425992781E-2"/>
                  <c:y val="-2.60869565217392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2700000"/>
              <a:lstStyle/>
              <a:p>
                <a:pPr>
                  <a:defRPr b="1">
                    <a:solidFill>
                      <a:srgbClr val="006666"/>
                    </a:solidFill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tabuľky!$F$925:$F$929</c:f>
              <c:strCache>
                <c:ptCount val="5"/>
                <c:pt idx="0">
                  <c:v>výborná</c:v>
                </c:pt>
                <c:pt idx="1">
                  <c:v>nadpriemerná</c:v>
                </c:pt>
                <c:pt idx="2">
                  <c:v>priemerná</c:v>
                </c:pt>
                <c:pt idx="3">
                  <c:v>podpriemerná</c:v>
                </c:pt>
                <c:pt idx="4">
                  <c:v>nedostatočná</c:v>
                </c:pt>
              </c:strCache>
            </c:strRef>
          </c:cat>
          <c:val>
            <c:numRef>
              <c:f>tabuľky!$J$925:$J$929</c:f>
              <c:numCache>
                <c:formatCode>0.0</c:formatCode>
                <c:ptCount val="5"/>
                <c:pt idx="0">
                  <c:v>17.647058823529413</c:v>
                </c:pt>
                <c:pt idx="1">
                  <c:v>38.235294117647058</c:v>
                </c:pt>
                <c:pt idx="2">
                  <c:v>35.294117647058826</c:v>
                </c:pt>
                <c:pt idx="3">
                  <c:v>8.8235294117647065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3922432"/>
        <c:axId val="113923968"/>
        <c:axId val="0"/>
      </c:bar3DChart>
      <c:catAx>
        <c:axId val="113922432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txPr>
          <a:bodyPr rot="0" vert="horz" anchor="ctr" anchorCtr="1"/>
          <a:lstStyle/>
          <a:p>
            <a:pPr>
              <a:defRPr sz="700" b="1">
                <a:solidFill>
                  <a:srgbClr val="006666"/>
                </a:solidFill>
              </a:defRPr>
            </a:pPr>
            <a:endParaRPr lang="sk-SK"/>
          </a:p>
        </c:txPr>
        <c:crossAx val="113923968"/>
        <c:crosses val="autoZero"/>
        <c:auto val="1"/>
        <c:lblAlgn val="ctr"/>
        <c:lblOffset val="100"/>
        <c:noMultiLvlLbl val="0"/>
      </c:catAx>
      <c:valAx>
        <c:axId val="113923968"/>
        <c:scaling>
          <c:orientation val="minMax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6666"/>
                </a:solidFill>
              </a:defRPr>
            </a:pPr>
            <a:endParaRPr lang="sk-SK"/>
          </a:p>
        </c:txPr>
        <c:crossAx val="113922432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0"/>
      <c:rAngAx val="0"/>
      <c:perspective val="10"/>
    </c:view3D>
    <c:floor>
      <c:thickness val="0"/>
      <c:spPr>
        <a:solidFill>
          <a:srgbClr val="75FFDB">
            <a:alpha val="60000"/>
          </a:srgbClr>
        </a:solidFill>
      </c:spPr>
    </c:floor>
    <c:sideWall>
      <c:thickness val="0"/>
      <c:spPr>
        <a:noFill/>
        <a:ln w="25400" cap="flat" cmpd="sng" algn="ctr">
          <a:noFill/>
          <a:prstDash val="solid"/>
        </a:ln>
        <a:effectLst/>
      </c:spPr>
    </c:sideWall>
    <c:backWall>
      <c:thickness val="0"/>
      <c:spPr>
        <a:noFill/>
        <a:ln w="25400" cap="flat" cmpd="sng" algn="ctr">
          <a:noFill/>
          <a:prstDash val="solid"/>
        </a:ln>
        <a:effectLst/>
      </c:spPr>
    </c:backWall>
    <c:plotArea>
      <c:layout>
        <c:manualLayout>
          <c:layoutTarget val="inner"/>
          <c:xMode val="edge"/>
          <c:yMode val="edge"/>
          <c:x val="5.7322276207557546E-2"/>
          <c:y val="5.2236606096042047E-2"/>
          <c:w val="0.93089873693586134"/>
          <c:h val="0.81439229909524724"/>
        </c:manualLayout>
      </c:layout>
      <c:bar3DChart>
        <c:barDir val="col"/>
        <c:grouping val="clustered"/>
        <c:varyColors val="0"/>
        <c:ser>
          <c:idx val="3"/>
          <c:order val="0"/>
          <c:tx>
            <c:v>chlapci</c:v>
          </c:tx>
          <c:spPr>
            <a:solidFill>
              <a:srgbClr val="D59333"/>
            </a:solidFill>
          </c:spPr>
          <c:invertIfNegative val="0"/>
          <c:dLbls>
            <c:dLbl>
              <c:idx val="0"/>
              <c:layout>
                <c:manualLayout>
                  <c:x val="-4.813856751660555E-3"/>
                  <c:y val="-2.8985507246376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6474127557160047E-2"/>
                  <c:y val="-2.0290083304804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7901399509176876E-7"/>
                  <c:y val="-1.15942028985506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8950699754588438E-7"/>
                  <c:y val="-1.73913043478260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5.79710144927536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2700000"/>
              <a:lstStyle/>
              <a:p>
                <a:pPr>
                  <a:defRPr b="1">
                    <a:solidFill>
                      <a:srgbClr val="C68628"/>
                    </a:solidFill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tabuľky!$F$951:$F$955</c:f>
              <c:strCache>
                <c:ptCount val="5"/>
                <c:pt idx="0">
                  <c:v>výborná</c:v>
                </c:pt>
                <c:pt idx="1">
                  <c:v>veľmi dobrá</c:v>
                </c:pt>
                <c:pt idx="2">
                  <c:v>dobrá</c:v>
                </c:pt>
                <c:pt idx="3">
                  <c:v>priemerná</c:v>
                </c:pt>
                <c:pt idx="4">
                  <c:v>slabá</c:v>
                </c:pt>
              </c:strCache>
            </c:strRef>
          </c:cat>
          <c:val>
            <c:numRef>
              <c:f>tabuľky!$H$951:$H$955</c:f>
              <c:numCache>
                <c:formatCode>0.0</c:formatCode>
                <c:ptCount val="5"/>
                <c:pt idx="0">
                  <c:v>6</c:v>
                </c:pt>
                <c:pt idx="1">
                  <c:v>16</c:v>
                </c:pt>
                <c:pt idx="2">
                  <c:v>48</c:v>
                </c:pt>
                <c:pt idx="3">
                  <c:v>6</c:v>
                </c:pt>
                <c:pt idx="4">
                  <c:v>12</c:v>
                </c:pt>
              </c:numCache>
            </c:numRef>
          </c:val>
        </c:ser>
        <c:ser>
          <c:idx val="0"/>
          <c:order val="1"/>
          <c:tx>
            <c:v>dievčatá</c:v>
          </c:tx>
          <c:spPr>
            <a:solidFill>
              <a:srgbClr val="00B895"/>
            </a:solidFill>
          </c:spPr>
          <c:invertIfNegative val="0"/>
          <c:dLbls>
            <c:dLbl>
              <c:idx val="0"/>
              <c:layout>
                <c:manualLayout>
                  <c:x val="4.332111013199158E-2"/>
                  <c:y val="-3.18840579710144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0914560770156441E-2"/>
                  <c:y val="-1.15944311308912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1660649819494584E-2"/>
                  <c:y val="-2.3188405797101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9253910950661854E-2"/>
                  <c:y val="-2.60869565217391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8880866425992781E-2"/>
                  <c:y val="-2.60869565217392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2700000"/>
              <a:lstStyle/>
              <a:p>
                <a:pPr>
                  <a:defRPr b="1">
                    <a:solidFill>
                      <a:srgbClr val="006666"/>
                    </a:solidFill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tabuľky!$F$951:$F$955</c:f>
              <c:strCache>
                <c:ptCount val="5"/>
                <c:pt idx="0">
                  <c:v>výborná</c:v>
                </c:pt>
                <c:pt idx="1">
                  <c:v>veľmi dobrá</c:v>
                </c:pt>
                <c:pt idx="2">
                  <c:v>dobrá</c:v>
                </c:pt>
                <c:pt idx="3">
                  <c:v>priemerná</c:v>
                </c:pt>
                <c:pt idx="4">
                  <c:v>slabá</c:v>
                </c:pt>
              </c:strCache>
            </c:strRef>
          </c:cat>
          <c:val>
            <c:numRef>
              <c:f>tabuľky!$J$951:$J$955</c:f>
              <c:numCache>
                <c:formatCode>0.0</c:formatCode>
                <c:ptCount val="5"/>
                <c:pt idx="0">
                  <c:v>14.705882352941176</c:v>
                </c:pt>
                <c:pt idx="1">
                  <c:v>11.764705882352942</c:v>
                </c:pt>
                <c:pt idx="2">
                  <c:v>67.647058823529406</c:v>
                </c:pt>
                <c:pt idx="3">
                  <c:v>0</c:v>
                </c:pt>
                <c:pt idx="4">
                  <c:v>5.882352941176471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4195840"/>
        <c:axId val="114201728"/>
        <c:axId val="0"/>
      </c:bar3DChart>
      <c:catAx>
        <c:axId val="114195840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txPr>
          <a:bodyPr rot="0" vert="horz" anchor="ctr" anchorCtr="1"/>
          <a:lstStyle/>
          <a:p>
            <a:pPr>
              <a:defRPr sz="800" b="1">
                <a:solidFill>
                  <a:srgbClr val="006666"/>
                </a:solidFill>
              </a:defRPr>
            </a:pPr>
            <a:endParaRPr lang="sk-SK"/>
          </a:p>
        </c:txPr>
        <c:crossAx val="114201728"/>
        <c:crosses val="autoZero"/>
        <c:auto val="1"/>
        <c:lblAlgn val="ctr"/>
        <c:lblOffset val="100"/>
        <c:noMultiLvlLbl val="0"/>
      </c:catAx>
      <c:valAx>
        <c:axId val="114201728"/>
        <c:scaling>
          <c:orientation val="minMax"/>
          <c:max val="1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6666"/>
                </a:solidFill>
              </a:defRPr>
            </a:pPr>
            <a:endParaRPr lang="sk-SK"/>
          </a:p>
        </c:txPr>
        <c:crossAx val="11419584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200" b="1">
                <a:solidFill>
                  <a:srgbClr val="C68628"/>
                </a:solidFill>
              </a:defRPr>
            </a:pPr>
            <a:endParaRPr lang="sk-SK"/>
          </a:p>
        </c:txPr>
      </c:legendEntry>
      <c:legendEntry>
        <c:idx val="1"/>
        <c:txPr>
          <a:bodyPr/>
          <a:lstStyle/>
          <a:p>
            <a:pPr>
              <a:defRPr sz="1200" b="1">
                <a:solidFill>
                  <a:srgbClr val="006666"/>
                </a:solidFill>
              </a:defRPr>
            </a:pPr>
            <a:endParaRPr lang="sk-SK"/>
          </a:p>
        </c:txPr>
      </c:legendEntry>
      <c:layout>
        <c:manualLayout>
          <c:xMode val="edge"/>
          <c:yMode val="edge"/>
          <c:x val="8.9808313671982332E-2"/>
          <c:y val="0.89975967134542967"/>
          <c:w val="0.43157679297308055"/>
          <c:h val="5.5093004678762977E-2"/>
        </c:manualLayout>
      </c:layout>
      <c:overlay val="0"/>
      <c:txPr>
        <a:bodyPr/>
        <a:lstStyle/>
        <a:p>
          <a:pPr>
            <a:defRPr sz="1200" b="1">
              <a:solidFill>
                <a:schemeClr val="accent5">
                  <a:lumMod val="50000"/>
                </a:schemeClr>
              </a:solidFill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0"/>
      <c:rAngAx val="0"/>
      <c:perspective val="10"/>
    </c:view3D>
    <c:floor>
      <c:thickness val="0"/>
      <c:spPr>
        <a:solidFill>
          <a:srgbClr val="75FFDB">
            <a:alpha val="44000"/>
          </a:srgbClr>
        </a:solidFill>
      </c:spPr>
    </c:floor>
    <c:sideWall>
      <c:thickness val="0"/>
      <c:spPr>
        <a:noFill/>
        <a:ln w="25400" cap="flat" cmpd="sng" algn="ctr">
          <a:noFill/>
          <a:prstDash val="solid"/>
        </a:ln>
        <a:effectLst/>
      </c:spPr>
    </c:sideWall>
    <c:backWall>
      <c:thickness val="0"/>
      <c:spPr>
        <a:noFill/>
        <a:ln w="25400" cap="flat" cmpd="sng" algn="ctr">
          <a:noFill/>
          <a:prstDash val="solid"/>
        </a:ln>
        <a:effectLst/>
      </c:spPr>
    </c:backWall>
    <c:plotArea>
      <c:layout>
        <c:manualLayout>
          <c:layoutTarget val="inner"/>
          <c:xMode val="edge"/>
          <c:yMode val="edge"/>
          <c:x val="0.16051362498848898"/>
          <c:y val="0.12678721694974016"/>
          <c:w val="0.83856840282209399"/>
          <c:h val="0.78906858378592726"/>
        </c:manualLayout>
      </c:layout>
      <c:bar3DChart>
        <c:barDir val="col"/>
        <c:grouping val="clustered"/>
        <c:varyColors val="0"/>
        <c:ser>
          <c:idx val="3"/>
          <c:order val="0"/>
          <c:tx>
            <c:v>chlapci</c:v>
          </c:tx>
          <c:spPr>
            <a:solidFill>
              <a:srgbClr val="D59333"/>
            </a:solidFill>
          </c:spPr>
          <c:invertIfNegative val="0"/>
          <c:dLbls>
            <c:dLbl>
              <c:idx val="0"/>
              <c:layout>
                <c:manualLayout>
                  <c:x val="2.7062731330768832E-2"/>
                  <c:y val="-4.057991078250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2153421877852584E-2"/>
                  <c:y val="-7.16376768958717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7105705741607471E-2"/>
                  <c:y val="-4.18252835305466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1287415787827969E-2"/>
                  <c:y val="-6.08695652173913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5.79710144927536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2700000"/>
              <a:lstStyle/>
              <a:p>
                <a:pPr>
                  <a:defRPr b="1">
                    <a:solidFill>
                      <a:srgbClr val="C68628"/>
                    </a:solidFill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tabuľky!$F$781:$F$783</c:f>
              <c:strCache>
                <c:ptCount val="3"/>
                <c:pt idx="0">
                  <c:v>normálny</c:v>
                </c:pt>
                <c:pt idx="1">
                  <c:v>nižšie riziko</c:v>
                </c:pt>
                <c:pt idx="2">
                  <c:v>vyššie riziko</c:v>
                </c:pt>
              </c:strCache>
            </c:strRef>
          </c:cat>
          <c:val>
            <c:numRef>
              <c:f>tabuľky!$H$781:$H$783</c:f>
              <c:numCache>
                <c:formatCode>0.0</c:formatCode>
                <c:ptCount val="3"/>
                <c:pt idx="0">
                  <c:v>84.313725490196077</c:v>
                </c:pt>
                <c:pt idx="1">
                  <c:v>7.8431372549019605</c:v>
                </c:pt>
                <c:pt idx="2">
                  <c:v>7.8431372549019605</c:v>
                </c:pt>
              </c:numCache>
            </c:numRef>
          </c:val>
        </c:ser>
        <c:ser>
          <c:idx val="0"/>
          <c:order val="1"/>
          <c:tx>
            <c:v>dievčatá</c:v>
          </c:tx>
          <c:spPr>
            <a:solidFill>
              <a:srgbClr val="00B895"/>
            </a:solidFill>
          </c:spPr>
          <c:invertIfNegative val="0"/>
          <c:dLbls>
            <c:dLbl>
              <c:idx val="0"/>
              <c:layout>
                <c:manualLayout>
                  <c:x val="4.5728038507821943E-2"/>
                  <c:y val="-2.8985507246376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1070450568926345E-2"/>
                  <c:y val="-3.06503655606039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8507821901323708E-2"/>
                  <c:y val="-8.69565217391304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9253910950661854E-2"/>
                  <c:y val="-2.60869565217391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8880866425992781E-2"/>
                  <c:y val="-2.60869565217392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2700000"/>
              <a:lstStyle/>
              <a:p>
                <a:pPr>
                  <a:defRPr b="1">
                    <a:solidFill>
                      <a:srgbClr val="009276"/>
                    </a:solidFill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tabuľky!$F$781:$F$783</c:f>
              <c:strCache>
                <c:ptCount val="3"/>
                <c:pt idx="0">
                  <c:v>normálny</c:v>
                </c:pt>
                <c:pt idx="1">
                  <c:v>nižšie riziko</c:v>
                </c:pt>
                <c:pt idx="2">
                  <c:v>vyššie riziko</c:v>
                </c:pt>
              </c:strCache>
            </c:strRef>
          </c:cat>
          <c:val>
            <c:numRef>
              <c:f>tabuľky!$J$781:$J$783</c:f>
              <c:numCache>
                <c:formatCode>0.0</c:formatCode>
                <c:ptCount val="3"/>
                <c:pt idx="0">
                  <c:v>68.57142857142864</c:v>
                </c:pt>
                <c:pt idx="1">
                  <c:v>22.857142857142858</c:v>
                </c:pt>
                <c:pt idx="2">
                  <c:v>8.5714285714285712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1628160"/>
        <c:axId val="81629952"/>
        <c:axId val="0"/>
      </c:bar3DChart>
      <c:catAx>
        <c:axId val="81628160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txPr>
          <a:bodyPr rot="0" vert="horz" anchor="ctr" anchorCtr="1"/>
          <a:lstStyle/>
          <a:p>
            <a:pPr>
              <a:defRPr sz="1100" b="1">
                <a:solidFill>
                  <a:srgbClr val="006666"/>
                </a:solidFill>
              </a:defRPr>
            </a:pPr>
            <a:endParaRPr lang="sk-SK"/>
          </a:p>
        </c:txPr>
        <c:crossAx val="81629952"/>
        <c:crosses val="autoZero"/>
        <c:auto val="1"/>
        <c:lblAlgn val="ctr"/>
        <c:lblOffset val="100"/>
        <c:noMultiLvlLbl val="0"/>
      </c:catAx>
      <c:valAx>
        <c:axId val="81629952"/>
        <c:scaling>
          <c:orientation val="minMax"/>
          <c:max val="1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6666"/>
                </a:solidFill>
              </a:defRPr>
            </a:pPr>
            <a:endParaRPr lang="sk-SK"/>
          </a:p>
        </c:txPr>
        <c:crossAx val="81628160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1100">
                <a:solidFill>
                  <a:schemeClr val="accent5">
                    <a:lumMod val="50000"/>
                  </a:schemeClr>
                </a:solidFill>
              </a:defRPr>
            </a:pPr>
            <a:r>
              <a:rPr lang="sk-SK" sz="1800" b="1" i="0" u="none" strike="noStrike" baseline="0" dirty="0" smtClean="0">
                <a:effectLst/>
              </a:rPr>
              <a:t>    Kostná </a:t>
            </a:r>
            <a:r>
              <a:rPr lang="sk-SK" sz="1800" b="1" i="0" u="none" strike="noStrike" baseline="0" dirty="0">
                <a:effectLst/>
              </a:rPr>
              <a:t>hmota v </a:t>
            </a:r>
            <a:r>
              <a:rPr lang="sk-SK" sz="1800" b="1" i="0" u="none" strike="noStrike" baseline="0" dirty="0" smtClean="0">
                <a:effectLst/>
              </a:rPr>
              <a:t>kilogramoch</a:t>
            </a:r>
            <a:r>
              <a:rPr lang="sk-SK" sz="1800" b="1" i="0" u="none" strike="noStrike" baseline="0" dirty="0" smtClean="0">
                <a:solidFill>
                  <a:srgbClr val="F3E0C3"/>
                </a:solidFill>
                <a:effectLst/>
              </a:rPr>
              <a:t>...</a:t>
            </a:r>
            <a:r>
              <a:rPr lang="sk-SK" sz="1800" b="1" i="0" u="none" strike="noStrike" baseline="0" dirty="0" smtClean="0">
                <a:effectLst/>
              </a:rPr>
              <a:t>      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21881052707664347"/>
          <c:y val="5.9598100211087655E-2"/>
        </c:manualLayout>
      </c:layout>
      <c:overlay val="0"/>
      <c:spPr>
        <a:solidFill>
          <a:srgbClr val="F3E0C3"/>
        </a:solidFill>
      </c:spPr>
    </c:title>
    <c:autoTitleDeleted val="0"/>
    <c:view3D>
      <c:rotX val="30"/>
      <c:rotY val="20"/>
      <c:rAngAx val="0"/>
      <c:perspective val="10"/>
    </c:view3D>
    <c:floor>
      <c:thickness val="0"/>
      <c:spPr>
        <a:solidFill>
          <a:srgbClr val="F3E0C3"/>
        </a:solidFill>
      </c:spPr>
    </c:floor>
    <c:sideWall>
      <c:thickness val="0"/>
      <c:spPr>
        <a:noFill/>
        <a:ln w="25400" cap="flat" cmpd="sng" algn="ctr">
          <a:noFill/>
          <a:prstDash val="solid"/>
        </a:ln>
        <a:effectLst/>
      </c:spPr>
    </c:sideWall>
    <c:backWall>
      <c:thickness val="0"/>
      <c:spPr>
        <a:noFill/>
        <a:ln w="25400" cap="flat" cmpd="sng" algn="ctr">
          <a:noFill/>
          <a:prstDash val="solid"/>
        </a:ln>
        <a:effectLst/>
      </c:spPr>
    </c:backWall>
    <c:plotArea>
      <c:layout>
        <c:manualLayout>
          <c:layoutTarget val="inner"/>
          <c:xMode val="edge"/>
          <c:yMode val="edge"/>
          <c:x val="6.9101257825435733E-2"/>
          <c:y val="0.12176647039217862"/>
          <c:w val="0.93089873693586134"/>
          <c:h val="0.73877402510832135"/>
        </c:manualLayout>
      </c:layout>
      <c:bar3DChart>
        <c:barDir val="col"/>
        <c:grouping val="clustered"/>
        <c:varyColors val="0"/>
        <c:ser>
          <c:idx val="3"/>
          <c:order val="0"/>
          <c:tx>
            <c:v>chlapci</c:v>
          </c:tx>
          <c:spPr>
            <a:solidFill>
              <a:srgbClr val="00CC99"/>
            </a:solidFill>
          </c:spPr>
          <c:invertIfNegative val="0"/>
          <c:dLbls>
            <c:dLbl>
              <c:idx val="0"/>
              <c:layout>
                <c:manualLayout>
                  <c:x val="3.0553332092953526E-2"/>
                  <c:y val="-3.23933451838684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9708041699070473E-2"/>
                  <c:y val="-1.87914131134276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787006263025661E-3"/>
                  <c:y val="-2.0324686145983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1287415787827969E-2"/>
                  <c:y val="-6.08695652173913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5.79710144927536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2700000"/>
              <a:lstStyle/>
              <a:p>
                <a:pPr>
                  <a:defRPr sz="900" b="1">
                    <a:solidFill>
                      <a:srgbClr val="006666"/>
                    </a:solidFill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tabuľky!$F$806:$F$808</c:f>
              <c:strCache>
                <c:ptCount val="3"/>
                <c:pt idx="0">
                  <c:v>normálna</c:v>
                </c:pt>
                <c:pt idx="1">
                  <c:v>znížená</c:v>
                </c:pt>
                <c:pt idx="2">
                  <c:v>zvýšená</c:v>
                </c:pt>
              </c:strCache>
            </c:strRef>
          </c:cat>
          <c:val>
            <c:numRef>
              <c:f>tabuľky!$H$806:$H$808</c:f>
              <c:numCache>
                <c:formatCode>0.0</c:formatCode>
                <c:ptCount val="3"/>
                <c:pt idx="0">
                  <c:v>58.823529411764703</c:v>
                </c:pt>
                <c:pt idx="1">
                  <c:v>17.647058823529413</c:v>
                </c:pt>
                <c:pt idx="2">
                  <c:v>23.529411764705884</c:v>
                </c:pt>
              </c:numCache>
            </c:numRef>
          </c:val>
        </c:ser>
        <c:ser>
          <c:idx val="0"/>
          <c:order val="1"/>
          <c:tx>
            <c:v>dievčatá</c:v>
          </c:tx>
          <c:spPr>
            <a:solidFill>
              <a:srgbClr val="D59333"/>
            </a:solidFill>
          </c:spPr>
          <c:invertIfNegative val="0"/>
          <c:dLbls>
            <c:dLbl>
              <c:idx val="0"/>
              <c:layout>
                <c:manualLayout>
                  <c:x val="4.5728038507821943E-2"/>
                  <c:y val="-2.8985507246376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9795427196149215E-2"/>
                  <c:y val="-4.92753623188405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8507821901323708E-2"/>
                  <c:y val="-8.69565217391304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9253910950661854E-2"/>
                  <c:y val="-2.60869565217391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8880866425992781E-2"/>
                  <c:y val="-2.60869565217392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2700000"/>
              <a:lstStyle/>
              <a:p>
                <a:pPr>
                  <a:defRPr sz="900" b="1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tabuľky!$F$806:$F$808</c:f>
              <c:strCache>
                <c:ptCount val="3"/>
                <c:pt idx="0">
                  <c:v>normálna</c:v>
                </c:pt>
                <c:pt idx="1">
                  <c:v>znížená</c:v>
                </c:pt>
                <c:pt idx="2">
                  <c:v>zvýšená</c:v>
                </c:pt>
              </c:strCache>
            </c:strRef>
          </c:cat>
          <c:val>
            <c:numRef>
              <c:f>tabuľky!$J$806:$J$808</c:f>
              <c:numCache>
                <c:formatCode>0.0</c:formatCode>
                <c:ptCount val="3"/>
                <c:pt idx="0">
                  <c:v>2.8571428571428572</c:v>
                </c:pt>
                <c:pt idx="1">
                  <c:v>0</c:v>
                </c:pt>
                <c:pt idx="2">
                  <c:v>97.142857142857139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8846720"/>
        <c:axId val="88848256"/>
        <c:axId val="0"/>
      </c:bar3DChart>
      <c:catAx>
        <c:axId val="88846720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txPr>
          <a:bodyPr rot="0" vert="horz" anchor="ctr" anchorCtr="1"/>
          <a:lstStyle/>
          <a:p>
            <a:pPr>
              <a:defRPr sz="1050" b="1">
                <a:solidFill>
                  <a:schemeClr val="accent5">
                    <a:lumMod val="50000"/>
                  </a:schemeClr>
                </a:solidFill>
              </a:defRPr>
            </a:pPr>
            <a:endParaRPr lang="sk-SK"/>
          </a:p>
        </c:txPr>
        <c:crossAx val="88848256"/>
        <c:crosses val="autoZero"/>
        <c:auto val="1"/>
        <c:lblAlgn val="ctr"/>
        <c:lblOffset val="100"/>
        <c:noMultiLvlLbl val="0"/>
      </c:catAx>
      <c:valAx>
        <c:axId val="88848256"/>
        <c:scaling>
          <c:orientation val="minMax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5">
                    <a:lumMod val="50000"/>
                  </a:schemeClr>
                </a:solidFill>
              </a:defRPr>
            </a:pPr>
            <a:endParaRPr lang="sk-SK"/>
          </a:p>
        </c:txPr>
        <c:crossAx val="8884672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200" b="1">
                <a:solidFill>
                  <a:srgbClr val="006666"/>
                </a:solidFill>
              </a:defRPr>
            </a:pPr>
            <a:endParaRPr lang="sk-SK"/>
          </a:p>
        </c:txPr>
      </c:legendEntry>
      <c:legendEntry>
        <c:idx val="1"/>
        <c:txPr>
          <a:bodyPr/>
          <a:lstStyle/>
          <a:p>
            <a:pPr>
              <a:defRPr sz="1200" b="1">
                <a:solidFill>
                  <a:schemeClr val="accent1">
                    <a:lumMod val="75000"/>
                  </a:schemeClr>
                </a:solidFill>
              </a:defRPr>
            </a:pPr>
            <a:endParaRPr lang="sk-SK"/>
          </a:p>
        </c:txPr>
      </c:legendEntry>
      <c:layout>
        <c:manualLayout>
          <c:xMode val="edge"/>
          <c:yMode val="edge"/>
          <c:x val="9.9435269147313265E-2"/>
          <c:y val="0.85628141047586448"/>
          <c:w val="0.43157679297308055"/>
          <c:h val="5.5093004678762977E-2"/>
        </c:manualLayout>
      </c:layout>
      <c:overlay val="0"/>
      <c:txPr>
        <a:bodyPr/>
        <a:lstStyle/>
        <a:p>
          <a:pPr>
            <a:defRPr sz="1200" b="1">
              <a:solidFill>
                <a:schemeClr val="accent5">
                  <a:lumMod val="50000"/>
                </a:schemeClr>
              </a:solidFill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>
                <a:solidFill>
                  <a:schemeClr val="accent5">
                    <a:lumMod val="50000"/>
                  </a:schemeClr>
                </a:solidFill>
              </a:defRPr>
            </a:pPr>
            <a:r>
              <a:rPr lang="sk-SK" sz="1600" b="1" i="0" u="none" strike="noStrike" baseline="0" dirty="0" smtClean="0">
                <a:effectLst/>
              </a:rPr>
              <a:t>   Hodnotenie </a:t>
            </a:r>
            <a:r>
              <a:rPr lang="sk-SK" sz="1600" b="1" i="0" u="none" strike="noStrike" baseline="0" dirty="0">
                <a:effectLst/>
              </a:rPr>
              <a:t>podkožného tuku </a:t>
            </a:r>
            <a:r>
              <a:rPr lang="sk-SK" sz="1600" b="1" i="0" u="none" strike="noStrike" baseline="0" dirty="0" err="1" smtClean="0">
                <a:effectLst/>
              </a:rPr>
              <a:t>kaliperom</a:t>
            </a:r>
            <a:r>
              <a:rPr lang="sk-SK" sz="1100" b="1" i="0" u="none" strike="noStrike" baseline="0" dirty="0" smtClean="0">
                <a:solidFill>
                  <a:srgbClr val="F3E0C3"/>
                </a:solidFill>
                <a:effectLst/>
              </a:rPr>
              <a:t>...</a:t>
            </a:r>
            <a:r>
              <a:rPr lang="sk-SK" sz="1600" b="1" i="0" u="none" strike="noStrike" baseline="0" dirty="0" smtClean="0">
                <a:solidFill>
                  <a:srgbClr val="F3E0C3"/>
                </a:solidFill>
                <a:effectLst/>
              </a:rPr>
              <a:t> </a:t>
            </a:r>
            <a:r>
              <a:rPr lang="sk-SK" sz="1600" b="1" i="0" u="none" strike="noStrike" baseline="0" dirty="0" smtClean="0">
                <a:effectLst/>
              </a:rPr>
              <a:t>   </a:t>
            </a:r>
            <a:endParaRPr lang="sk-SK" sz="1600" b="0" i="0" u="none" strike="noStrike" baseline="0" dirty="0">
              <a:effectLst/>
            </a:endParaRPr>
          </a:p>
        </c:rich>
      </c:tx>
      <c:layout>
        <c:manualLayout>
          <c:xMode val="edge"/>
          <c:yMode val="edge"/>
          <c:x val="0.31145386623708476"/>
          <c:y val="8.8940014518440066E-2"/>
        </c:manualLayout>
      </c:layout>
      <c:overlay val="0"/>
      <c:spPr>
        <a:solidFill>
          <a:srgbClr val="F3E0C3"/>
        </a:solidFill>
      </c:spPr>
    </c:title>
    <c:autoTitleDeleted val="0"/>
    <c:view3D>
      <c:rotX val="30"/>
      <c:rotY val="20"/>
      <c:rAngAx val="0"/>
      <c:perspective val="10"/>
    </c:view3D>
    <c:floor>
      <c:thickness val="0"/>
      <c:spPr>
        <a:solidFill>
          <a:srgbClr val="9BFFEC"/>
        </a:solidFill>
      </c:spPr>
    </c:floor>
    <c:sideWall>
      <c:thickness val="0"/>
      <c:spPr>
        <a:noFill/>
        <a:ln w="25400" cap="flat" cmpd="sng" algn="ctr">
          <a:noFill/>
          <a:prstDash val="solid"/>
        </a:ln>
        <a:effectLst/>
      </c:spPr>
    </c:sideWall>
    <c:backWall>
      <c:thickness val="0"/>
      <c:spPr>
        <a:noFill/>
        <a:ln w="25400" cap="flat" cmpd="sng" algn="ctr">
          <a:noFill/>
          <a:prstDash val="solid"/>
        </a:ln>
        <a:effectLst/>
      </c:spPr>
    </c:backWall>
    <c:plotArea>
      <c:layout>
        <c:manualLayout>
          <c:layoutTarget val="inner"/>
          <c:xMode val="edge"/>
          <c:yMode val="edge"/>
          <c:x val="4.7241973114098432E-2"/>
          <c:y val="0.14469561492381022"/>
          <c:w val="0.95275802688590161"/>
          <c:h val="0.75458483722497627"/>
        </c:manualLayout>
      </c:layout>
      <c:bar3DChart>
        <c:barDir val="col"/>
        <c:grouping val="clustered"/>
        <c:varyColors val="0"/>
        <c:ser>
          <c:idx val="3"/>
          <c:order val="0"/>
          <c:tx>
            <c:v>chlapci</c:v>
          </c:tx>
          <c:spPr>
            <a:solidFill>
              <a:srgbClr val="00CC99"/>
            </a:solidFill>
          </c:spPr>
          <c:invertIfNegative val="0"/>
          <c:dLbls>
            <c:dLbl>
              <c:idx val="0"/>
              <c:layout>
                <c:manualLayout>
                  <c:x val="2.8880676918995235E-2"/>
                  <c:y val="-3.47826086956521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8134777376654635E-3"/>
                  <c:y val="-5.79732968161588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6473938050162502E-2"/>
                  <c:y val="-5.79710144927536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4067199181329772E-2"/>
                  <c:y val="-1.73913043478260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5.79710144927536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2700000"/>
              <a:lstStyle/>
              <a:p>
                <a:pPr>
                  <a:defRPr b="1">
                    <a:solidFill>
                      <a:srgbClr val="009999"/>
                    </a:solidFill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tabuľky!$F$850:$F$853</c:f>
              <c:strCache>
                <c:ptCount val="4"/>
                <c:pt idx="0">
                  <c:v>nízky</c:v>
                </c:pt>
                <c:pt idx="1">
                  <c:v>normálny</c:v>
                </c:pt>
                <c:pt idx="2">
                  <c:v>zvýšený</c:v>
                </c:pt>
                <c:pt idx="3">
                  <c:v>vysoký</c:v>
                </c:pt>
              </c:strCache>
            </c:strRef>
          </c:cat>
          <c:val>
            <c:numRef>
              <c:f>tabuľky!$H$850:$H$853</c:f>
              <c:numCache>
                <c:formatCode>0.0</c:formatCode>
                <c:ptCount val="4"/>
                <c:pt idx="0">
                  <c:v>1.9607843137254901</c:v>
                </c:pt>
                <c:pt idx="1">
                  <c:v>68.627450980392155</c:v>
                </c:pt>
                <c:pt idx="2">
                  <c:v>19.607843137254903</c:v>
                </c:pt>
                <c:pt idx="3">
                  <c:v>9.8039215686274517</c:v>
                </c:pt>
              </c:numCache>
            </c:numRef>
          </c:val>
        </c:ser>
        <c:ser>
          <c:idx val="0"/>
          <c:order val="1"/>
          <c:tx>
            <c:v>dievčatá</c:v>
          </c:tx>
          <c:spPr>
            <a:solidFill>
              <a:srgbClr val="D59333"/>
            </a:solidFill>
          </c:spPr>
          <c:invertIfNegative val="0"/>
          <c:dLbls>
            <c:dLbl>
              <c:idx val="0"/>
              <c:layout>
                <c:manualLayout>
                  <c:x val="3.1287605294825514E-2"/>
                  <c:y val="-8.69565217391304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0914560770156441E-2"/>
                  <c:y val="-1.15944311308912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8507821901323708E-2"/>
                  <c:y val="-8.69565217391304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9253910950661854E-2"/>
                  <c:y val="-2.60869565217391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8880866425992781E-2"/>
                  <c:y val="-2.60869565217392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2700000"/>
              <a:lstStyle/>
              <a:p>
                <a:pPr>
                  <a:defRPr b="1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tabuľky!$F$850:$F$853</c:f>
              <c:strCache>
                <c:ptCount val="4"/>
                <c:pt idx="0">
                  <c:v>nízky</c:v>
                </c:pt>
                <c:pt idx="1">
                  <c:v>normálny</c:v>
                </c:pt>
                <c:pt idx="2">
                  <c:v>zvýšený</c:v>
                </c:pt>
                <c:pt idx="3">
                  <c:v>vysoký</c:v>
                </c:pt>
              </c:strCache>
            </c:strRef>
          </c:cat>
          <c:val>
            <c:numRef>
              <c:f>tabuľky!$J$850:$J$853</c:f>
              <c:numCache>
                <c:formatCode>0.0</c:formatCode>
                <c:ptCount val="4"/>
                <c:pt idx="0">
                  <c:v>2.8571428571428572</c:v>
                </c:pt>
                <c:pt idx="1">
                  <c:v>85.714285714285708</c:v>
                </c:pt>
                <c:pt idx="2">
                  <c:v>8.5714285714285712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9044096"/>
        <c:axId val="89045632"/>
        <c:axId val="0"/>
      </c:bar3DChart>
      <c:catAx>
        <c:axId val="89044096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txPr>
          <a:bodyPr rot="0" vert="horz" anchor="ctr" anchorCtr="1"/>
          <a:lstStyle/>
          <a:p>
            <a:pPr>
              <a:defRPr sz="1100" b="1">
                <a:solidFill>
                  <a:schemeClr val="accent5">
                    <a:lumMod val="50000"/>
                  </a:schemeClr>
                </a:solidFill>
              </a:defRPr>
            </a:pPr>
            <a:endParaRPr lang="sk-SK"/>
          </a:p>
        </c:txPr>
        <c:crossAx val="89045632"/>
        <c:crosses val="autoZero"/>
        <c:auto val="1"/>
        <c:lblAlgn val="ctr"/>
        <c:lblOffset val="100"/>
        <c:noMultiLvlLbl val="0"/>
      </c:catAx>
      <c:valAx>
        <c:axId val="89045632"/>
        <c:scaling>
          <c:orientation val="minMax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5">
                    <a:lumMod val="50000"/>
                  </a:schemeClr>
                </a:solidFill>
              </a:defRPr>
            </a:pPr>
            <a:endParaRPr lang="sk-SK"/>
          </a:p>
        </c:txPr>
        <c:crossAx val="89044096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solidFill>
                  <a:schemeClr val="accent5">
                    <a:lumMod val="50000"/>
                  </a:schemeClr>
                </a:solidFill>
              </a:defRPr>
            </a:pPr>
            <a:r>
              <a:rPr lang="sk-SK" sz="2000" b="1" i="0" u="none" strike="noStrike" baseline="0" dirty="0" smtClean="0">
                <a:effectLst/>
              </a:rPr>
              <a:t>   Podiel </a:t>
            </a:r>
            <a:r>
              <a:rPr lang="sk-SK" sz="2000" b="1" i="0" u="none" strike="noStrike" baseline="0" dirty="0">
                <a:effectLst/>
              </a:rPr>
              <a:t>kostrového svalstva </a:t>
            </a:r>
            <a:r>
              <a:rPr lang="sk-SK" sz="2000" b="1" i="0" u="none" strike="noStrike" baseline="0" dirty="0" smtClean="0">
                <a:effectLst/>
              </a:rPr>
              <a:t>v tele</a:t>
            </a:r>
            <a:r>
              <a:rPr lang="sk-SK" sz="1200" b="1" i="0" u="none" strike="noStrike" baseline="0" dirty="0" smtClean="0">
                <a:solidFill>
                  <a:srgbClr val="F3E0C3"/>
                </a:solidFill>
                <a:effectLst/>
              </a:rPr>
              <a:t>...</a:t>
            </a:r>
            <a:r>
              <a:rPr lang="sk-SK" sz="2000" b="1" i="0" u="none" strike="noStrike" baseline="0" dirty="0" smtClean="0">
                <a:solidFill>
                  <a:srgbClr val="F3E0C3"/>
                </a:solidFill>
                <a:effectLst/>
              </a:rPr>
              <a:t> </a:t>
            </a:r>
            <a:r>
              <a:rPr lang="sk-SK" sz="2000" b="1" i="0" u="none" strike="noStrike" baseline="0" dirty="0" smtClean="0">
                <a:effectLst/>
              </a:rPr>
              <a:t>   </a:t>
            </a:r>
            <a:endParaRPr lang="sk-SK" sz="2000" b="0" i="0" u="none" strike="noStrike" baseline="0" dirty="0">
              <a:effectLst/>
            </a:endParaRPr>
          </a:p>
        </c:rich>
      </c:tx>
      <c:layout>
        <c:manualLayout>
          <c:xMode val="edge"/>
          <c:yMode val="edge"/>
          <c:x val="0.42352275509210874"/>
          <c:y val="4.705576192017312E-2"/>
        </c:manualLayout>
      </c:layout>
      <c:overlay val="0"/>
      <c:spPr>
        <a:solidFill>
          <a:srgbClr val="F3E0C3"/>
        </a:solidFill>
      </c:spPr>
    </c:title>
    <c:autoTitleDeleted val="0"/>
    <c:view3D>
      <c:rotX val="30"/>
      <c:rotY val="20"/>
      <c:rAngAx val="0"/>
      <c:perspective val="10"/>
    </c:view3D>
    <c:floor>
      <c:thickness val="0"/>
      <c:spPr>
        <a:solidFill>
          <a:srgbClr val="F3E0C3"/>
        </a:solidFill>
      </c:spPr>
    </c:floor>
    <c:sideWall>
      <c:thickness val="0"/>
      <c:spPr>
        <a:noFill/>
        <a:ln w="25400" cap="flat" cmpd="sng" algn="ctr">
          <a:noFill/>
          <a:prstDash val="solid"/>
        </a:ln>
        <a:effectLst/>
      </c:spPr>
    </c:sideWall>
    <c:backWall>
      <c:thickness val="0"/>
      <c:spPr>
        <a:noFill/>
        <a:ln w="25400" cap="flat" cmpd="sng" algn="ctr">
          <a:noFill/>
          <a:prstDash val="solid"/>
        </a:ln>
        <a:effectLst/>
      </c:spPr>
    </c:backWall>
    <c:plotArea>
      <c:layout>
        <c:manualLayout>
          <c:layoutTarget val="inner"/>
          <c:xMode val="edge"/>
          <c:yMode val="edge"/>
          <c:x val="4.740205857166313E-2"/>
          <c:y val="0.17126871168903937"/>
          <c:w val="0.68741550840467092"/>
          <c:h val="0.69613370253546702"/>
        </c:manualLayout>
      </c:layout>
      <c:bar3DChart>
        <c:barDir val="col"/>
        <c:grouping val="clustered"/>
        <c:varyColors val="0"/>
        <c:ser>
          <c:idx val="3"/>
          <c:order val="0"/>
          <c:tx>
            <c:v>chlapci</c:v>
          </c:tx>
          <c:spPr>
            <a:solidFill>
              <a:srgbClr val="00CC99"/>
            </a:solidFill>
          </c:spPr>
          <c:invertIfNegative val="0"/>
          <c:dLbls>
            <c:dLbl>
              <c:idx val="0"/>
              <c:layout>
                <c:manualLayout>
                  <c:x val="1.9135164922678208E-2"/>
                  <c:y val="-1.7575341870226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2327263539056132E-3"/>
                  <c:y val="-1.01824434966163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0603787386455643E-2"/>
                  <c:y val="-1.47682866154967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724034104371884E-2"/>
                  <c:y val="-3.40306391077319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5.79710144927536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2700000"/>
              <a:lstStyle/>
              <a:p>
                <a:pPr>
                  <a:defRPr b="1">
                    <a:solidFill>
                      <a:srgbClr val="006666"/>
                    </a:solidFill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tabuľky!$F$788:$F$791</c:f>
              <c:strCache>
                <c:ptCount val="4"/>
                <c:pt idx="0">
                  <c:v>veľmi vysoký</c:v>
                </c:pt>
                <c:pt idx="1">
                  <c:v>vysoký</c:v>
                </c:pt>
                <c:pt idx="2">
                  <c:v>normálny</c:v>
                </c:pt>
                <c:pt idx="3">
                  <c:v>nízky</c:v>
                </c:pt>
              </c:strCache>
            </c:strRef>
          </c:cat>
          <c:val>
            <c:numRef>
              <c:f>tabuľky!$H$788:$H$791</c:f>
              <c:numCache>
                <c:formatCode>0.0</c:formatCode>
                <c:ptCount val="4"/>
                <c:pt idx="0">
                  <c:v>37.254901960784316</c:v>
                </c:pt>
                <c:pt idx="1">
                  <c:v>43.137254901960787</c:v>
                </c:pt>
                <c:pt idx="2">
                  <c:v>15.686274509803921</c:v>
                </c:pt>
                <c:pt idx="3">
                  <c:v>3.9215686274509802</c:v>
                </c:pt>
              </c:numCache>
            </c:numRef>
          </c:val>
        </c:ser>
        <c:ser>
          <c:idx val="0"/>
          <c:order val="1"/>
          <c:tx>
            <c:v>dievčatá</c:v>
          </c:tx>
          <c:spPr>
            <a:solidFill>
              <a:srgbClr val="D59333"/>
            </a:solidFill>
          </c:spPr>
          <c:invertIfNegative val="0"/>
          <c:dLbls>
            <c:dLbl>
              <c:idx val="0"/>
              <c:layout>
                <c:manualLayout>
                  <c:x val="2.2316227400495322E-2"/>
                  <c:y val="-3.28197229293363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0775587373281042E-2"/>
                  <c:y val="-1.86024016655154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4460531917299258E-2"/>
                  <c:y val="-8.69559179414847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9253910950661854E-2"/>
                  <c:y val="-2.60869565217391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8880866425992781E-2"/>
                  <c:y val="-2.60869565217392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2700000"/>
              <a:lstStyle/>
              <a:p>
                <a:pPr>
                  <a:defRPr b="1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tabuľky!$F$788:$F$791</c:f>
              <c:strCache>
                <c:ptCount val="4"/>
                <c:pt idx="0">
                  <c:v>veľmi vysoký</c:v>
                </c:pt>
                <c:pt idx="1">
                  <c:v>vysoký</c:v>
                </c:pt>
                <c:pt idx="2">
                  <c:v>normálny</c:v>
                </c:pt>
                <c:pt idx="3">
                  <c:v>nízky</c:v>
                </c:pt>
              </c:strCache>
            </c:strRef>
          </c:cat>
          <c:val>
            <c:numRef>
              <c:f>tabuľky!$J$788:$J$791</c:f>
              <c:numCache>
                <c:formatCode>0.0</c:formatCode>
                <c:ptCount val="4"/>
                <c:pt idx="0">
                  <c:v>0</c:v>
                </c:pt>
                <c:pt idx="1">
                  <c:v>62.857142857142854</c:v>
                </c:pt>
                <c:pt idx="2">
                  <c:v>34.285714285714285</c:v>
                </c:pt>
                <c:pt idx="3">
                  <c:v>2.8571428571428572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8905600"/>
        <c:axId val="88907136"/>
        <c:axId val="0"/>
      </c:bar3DChart>
      <c:catAx>
        <c:axId val="88905600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txPr>
          <a:bodyPr rot="0" vert="horz" anchor="ctr" anchorCtr="1"/>
          <a:lstStyle/>
          <a:p>
            <a:pPr>
              <a:defRPr sz="1050" b="1">
                <a:solidFill>
                  <a:schemeClr val="accent5">
                    <a:lumMod val="50000"/>
                  </a:schemeClr>
                </a:solidFill>
              </a:defRPr>
            </a:pPr>
            <a:endParaRPr lang="sk-SK"/>
          </a:p>
        </c:txPr>
        <c:crossAx val="88907136"/>
        <c:crosses val="autoZero"/>
        <c:auto val="1"/>
        <c:lblAlgn val="ctr"/>
        <c:lblOffset val="100"/>
        <c:noMultiLvlLbl val="0"/>
      </c:catAx>
      <c:valAx>
        <c:axId val="88907136"/>
        <c:scaling>
          <c:orientation val="minMax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900" b="1">
                <a:solidFill>
                  <a:schemeClr val="accent5">
                    <a:lumMod val="50000"/>
                  </a:schemeClr>
                </a:solidFill>
              </a:defRPr>
            </a:pPr>
            <a:endParaRPr lang="sk-SK"/>
          </a:p>
        </c:txPr>
        <c:crossAx val="8890560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200" b="1">
                <a:solidFill>
                  <a:srgbClr val="00CC99"/>
                </a:solidFill>
              </a:defRPr>
            </a:pPr>
            <a:endParaRPr lang="sk-SK"/>
          </a:p>
        </c:txPr>
      </c:legendEntry>
      <c:legendEntry>
        <c:idx val="1"/>
        <c:txPr>
          <a:bodyPr/>
          <a:lstStyle/>
          <a:p>
            <a:pPr>
              <a:defRPr sz="1200" b="1">
                <a:solidFill>
                  <a:srgbClr val="C68628"/>
                </a:solidFill>
              </a:defRPr>
            </a:pPr>
            <a:endParaRPr lang="sk-SK"/>
          </a:p>
        </c:txPr>
      </c:legendEntry>
      <c:layout>
        <c:manualLayout>
          <c:xMode val="edge"/>
          <c:yMode val="edge"/>
          <c:x val="0.66756287157867411"/>
          <c:y val="0.78269896340020195"/>
          <c:w val="0.23491723633460584"/>
          <c:h val="5.5093004678762977E-2"/>
        </c:manualLayout>
      </c:layout>
      <c:overlay val="0"/>
      <c:txPr>
        <a:bodyPr/>
        <a:lstStyle/>
        <a:p>
          <a:pPr>
            <a:defRPr sz="1200" b="1">
              <a:solidFill>
                <a:schemeClr val="accent5">
                  <a:lumMod val="50000"/>
                </a:schemeClr>
              </a:solidFill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>
                <a:solidFill>
                  <a:schemeClr val="accent5">
                    <a:lumMod val="50000"/>
                  </a:schemeClr>
                </a:solidFill>
              </a:defRPr>
            </a:pPr>
            <a:r>
              <a:rPr lang="sk-SK" sz="1800" b="1" i="0" u="none" strike="noStrike" baseline="0" dirty="0" smtClean="0">
                <a:effectLst/>
              </a:rPr>
              <a:t>   Podiel vody v tele</a:t>
            </a:r>
            <a:r>
              <a:rPr lang="sk-SK" sz="1100" b="1" i="0" u="none" strike="noStrike" baseline="0" dirty="0" smtClean="0">
                <a:solidFill>
                  <a:srgbClr val="F3E0C3"/>
                </a:solidFill>
                <a:effectLst/>
              </a:rPr>
              <a:t>...</a:t>
            </a:r>
            <a:r>
              <a:rPr lang="sk-SK" sz="1800" b="1" i="0" u="none" strike="noStrike" baseline="0" dirty="0" smtClean="0">
                <a:solidFill>
                  <a:srgbClr val="F3E0C3"/>
                </a:solidFill>
                <a:effectLst/>
              </a:rPr>
              <a:t> </a:t>
            </a:r>
            <a:r>
              <a:rPr lang="sk-SK" sz="1800" b="1" i="0" u="none" strike="noStrike" baseline="0" dirty="0" smtClean="0">
                <a:effectLst/>
              </a:rPr>
              <a:t>    </a:t>
            </a:r>
            <a:endParaRPr lang="sk-SK" sz="1800" b="0" i="0" u="none" strike="noStrike" baseline="0" dirty="0">
              <a:effectLst/>
            </a:endParaRPr>
          </a:p>
        </c:rich>
      </c:tx>
      <c:layout>
        <c:manualLayout>
          <c:xMode val="edge"/>
          <c:yMode val="edge"/>
          <c:x val="0.46848785707275786"/>
          <c:y val="4.3005494456768364E-2"/>
        </c:manualLayout>
      </c:layout>
      <c:overlay val="0"/>
      <c:spPr>
        <a:solidFill>
          <a:srgbClr val="F3E0C3"/>
        </a:solidFill>
      </c:spPr>
    </c:title>
    <c:autoTitleDeleted val="0"/>
    <c:view3D>
      <c:rotX val="30"/>
      <c:rotY val="20"/>
      <c:rAngAx val="0"/>
      <c:perspective val="10"/>
    </c:view3D>
    <c:floor>
      <c:thickness val="0"/>
      <c:spPr>
        <a:solidFill>
          <a:srgbClr val="F3E0C3"/>
        </a:solidFill>
      </c:spPr>
    </c:floor>
    <c:sideWall>
      <c:thickness val="0"/>
      <c:spPr>
        <a:noFill/>
        <a:ln w="25400" cap="flat" cmpd="sng" algn="ctr">
          <a:noFill/>
          <a:prstDash val="solid"/>
        </a:ln>
        <a:effectLst/>
      </c:spPr>
    </c:sideWall>
    <c:backWall>
      <c:thickness val="0"/>
      <c:spPr>
        <a:noFill/>
        <a:ln w="25400" cap="flat" cmpd="sng" algn="ctr">
          <a:noFill/>
          <a:prstDash val="solid"/>
        </a:ln>
        <a:effectLst/>
      </c:spPr>
    </c:backWall>
    <c:plotArea>
      <c:layout>
        <c:manualLayout>
          <c:layoutTarget val="inner"/>
          <c:xMode val="edge"/>
          <c:yMode val="edge"/>
          <c:x val="4.1751512770524336E-2"/>
          <c:y val="2.6087901173257187E-2"/>
          <c:w val="0.93089873693586134"/>
          <c:h val="0.89173563770284325"/>
        </c:manualLayout>
      </c:layout>
      <c:bar3DChart>
        <c:barDir val="col"/>
        <c:grouping val="clustered"/>
        <c:varyColors val="0"/>
        <c:ser>
          <c:idx val="3"/>
          <c:order val="0"/>
          <c:tx>
            <c:v>chlapci</c:v>
          </c:tx>
          <c:spPr>
            <a:solidFill>
              <a:srgbClr val="00CC99"/>
            </a:solidFill>
          </c:spPr>
          <c:invertIfNegative val="0"/>
          <c:dLbls>
            <c:dLbl>
              <c:idx val="0"/>
              <c:layout>
                <c:manualLayout>
                  <c:x val="3.3130974286054493E-2"/>
                  <c:y val="-1.24233379489979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3725191840130099E-2"/>
                  <c:y val="-1.10047495315712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0792338269918542E-3"/>
                  <c:y val="-9.05185464837123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9.7983598180337566E-3"/>
                  <c:y val="-5.68471041032962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5.79710144927536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2700000"/>
              <a:lstStyle/>
              <a:p>
                <a:pPr>
                  <a:defRPr b="1">
                    <a:solidFill>
                      <a:srgbClr val="006666"/>
                    </a:solidFill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tabuľky!$F$823:$F$826</c:f>
              <c:strCache>
                <c:ptCount val="4"/>
                <c:pt idx="0">
                  <c:v>zvýšený</c:v>
                </c:pt>
                <c:pt idx="1">
                  <c:v>normálny</c:v>
                </c:pt>
                <c:pt idx="2">
                  <c:v>znížený</c:v>
                </c:pt>
                <c:pt idx="3">
                  <c:v>nízky</c:v>
                </c:pt>
              </c:strCache>
            </c:strRef>
          </c:cat>
          <c:val>
            <c:numRef>
              <c:f>tabuľky!$H$823:$H$826</c:f>
              <c:numCache>
                <c:formatCode>0.0</c:formatCode>
                <c:ptCount val="4"/>
                <c:pt idx="0">
                  <c:v>47.058823529411768</c:v>
                </c:pt>
                <c:pt idx="1">
                  <c:v>37.254901960784316</c:v>
                </c:pt>
                <c:pt idx="2">
                  <c:v>15.686274509803921</c:v>
                </c:pt>
                <c:pt idx="3">
                  <c:v>0</c:v>
                </c:pt>
              </c:numCache>
            </c:numRef>
          </c:val>
        </c:ser>
        <c:ser>
          <c:idx val="0"/>
          <c:order val="1"/>
          <c:tx>
            <c:v>dievčatá</c:v>
          </c:tx>
          <c:spPr>
            <a:solidFill>
              <a:srgbClr val="D59333"/>
            </a:solidFill>
          </c:spPr>
          <c:invertIfNegative val="0"/>
          <c:dLbls>
            <c:dLbl>
              <c:idx val="0"/>
              <c:layout>
                <c:manualLayout>
                  <c:x val="3.0099587970194061E-2"/>
                  <c:y val="-4.90972849503573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4863766819371708E-2"/>
                  <c:y val="-3.72082534671327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8507821901323708E-2"/>
                  <c:y val="-8.69565217391304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9253910950661854E-2"/>
                  <c:y val="-2.60869565217391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8880866425992781E-2"/>
                  <c:y val="-2.60869565217392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2700000"/>
              <a:lstStyle/>
              <a:p>
                <a:pPr>
                  <a:defRPr b="1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tabuľky!$F$823:$F$826</c:f>
              <c:strCache>
                <c:ptCount val="4"/>
                <c:pt idx="0">
                  <c:v>zvýšený</c:v>
                </c:pt>
                <c:pt idx="1">
                  <c:v>normálny</c:v>
                </c:pt>
                <c:pt idx="2">
                  <c:v>znížený</c:v>
                </c:pt>
                <c:pt idx="3">
                  <c:v>nízky</c:v>
                </c:pt>
              </c:strCache>
            </c:strRef>
          </c:cat>
          <c:val>
            <c:numRef>
              <c:f>tabuľky!$J$823:$J$826</c:f>
              <c:numCache>
                <c:formatCode>0.0</c:formatCode>
                <c:ptCount val="4"/>
                <c:pt idx="0">
                  <c:v>0</c:v>
                </c:pt>
                <c:pt idx="1">
                  <c:v>22.857142857142858</c:v>
                </c:pt>
                <c:pt idx="2">
                  <c:v>42.857142857142854</c:v>
                </c:pt>
                <c:pt idx="3">
                  <c:v>34.285714285714285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8976000"/>
        <c:axId val="88977792"/>
        <c:axId val="0"/>
      </c:bar3DChart>
      <c:catAx>
        <c:axId val="88976000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txPr>
          <a:bodyPr rot="0" vert="horz" anchor="ctr" anchorCtr="1"/>
          <a:lstStyle/>
          <a:p>
            <a:pPr>
              <a:defRPr sz="1050" b="1">
                <a:solidFill>
                  <a:schemeClr val="accent5">
                    <a:lumMod val="50000"/>
                  </a:schemeClr>
                </a:solidFill>
              </a:defRPr>
            </a:pPr>
            <a:endParaRPr lang="sk-SK"/>
          </a:p>
        </c:txPr>
        <c:crossAx val="88977792"/>
        <c:crosses val="autoZero"/>
        <c:auto val="1"/>
        <c:lblAlgn val="ctr"/>
        <c:lblOffset val="100"/>
        <c:noMultiLvlLbl val="0"/>
      </c:catAx>
      <c:valAx>
        <c:axId val="88977792"/>
        <c:scaling>
          <c:orientation val="minMax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5">
                    <a:lumMod val="50000"/>
                  </a:schemeClr>
                </a:solidFill>
              </a:defRPr>
            </a:pPr>
            <a:endParaRPr lang="sk-SK"/>
          </a:p>
        </c:txPr>
        <c:crossAx val="88976000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>
                <a:solidFill>
                  <a:schemeClr val="accent5">
                    <a:lumMod val="50000"/>
                  </a:schemeClr>
                </a:solidFill>
              </a:defRPr>
            </a:pPr>
            <a:r>
              <a:rPr lang="sk-SK" sz="1800" b="1" i="0" u="none" strike="noStrike" baseline="0" dirty="0" smtClean="0">
                <a:effectLst/>
              </a:rPr>
              <a:t>   Hodnotenie </a:t>
            </a:r>
            <a:r>
              <a:rPr lang="sk-SK" sz="1800" b="1" i="0" u="none" strike="noStrike" baseline="0" dirty="0">
                <a:effectLst/>
              </a:rPr>
              <a:t>flexibility - predklonu </a:t>
            </a:r>
            <a:r>
              <a:rPr lang="sk-SK" sz="1100" b="1" i="0" u="none" strike="noStrike" baseline="0" dirty="0" smtClean="0">
                <a:solidFill>
                  <a:srgbClr val="F3E0C3"/>
                </a:solidFill>
                <a:effectLst/>
              </a:rPr>
              <a:t>...</a:t>
            </a:r>
            <a:endParaRPr lang="sk-SK" sz="1800" b="0" i="0" u="none" strike="noStrike" baseline="0" dirty="0">
              <a:solidFill>
                <a:srgbClr val="F3E0C3"/>
              </a:solidFill>
              <a:effectLst/>
            </a:endParaRPr>
          </a:p>
        </c:rich>
      </c:tx>
      <c:layout>
        <c:manualLayout>
          <c:xMode val="edge"/>
          <c:yMode val="edge"/>
          <c:x val="0.16030146583445212"/>
          <c:y val="9.4135712563102769E-2"/>
        </c:manualLayout>
      </c:layout>
      <c:overlay val="0"/>
      <c:spPr>
        <a:solidFill>
          <a:srgbClr val="F3E0C3"/>
        </a:solidFill>
      </c:spPr>
    </c:title>
    <c:autoTitleDeleted val="0"/>
    <c:view3D>
      <c:rotX val="30"/>
      <c:rotY val="20"/>
      <c:rAngAx val="0"/>
      <c:perspective val="10"/>
    </c:view3D>
    <c:floor>
      <c:thickness val="0"/>
      <c:spPr>
        <a:solidFill>
          <a:srgbClr val="F3E0C3"/>
        </a:solidFill>
      </c:spPr>
    </c:floor>
    <c:sideWall>
      <c:thickness val="0"/>
      <c:spPr>
        <a:noFill/>
        <a:ln w="25400" cap="flat" cmpd="sng" algn="ctr">
          <a:noFill/>
          <a:prstDash val="solid"/>
        </a:ln>
        <a:effectLst/>
      </c:spPr>
    </c:sideWall>
    <c:backWall>
      <c:thickness val="0"/>
      <c:spPr>
        <a:noFill/>
        <a:ln w="25400" cap="flat" cmpd="sng" algn="ctr">
          <a:noFill/>
          <a:prstDash val="solid"/>
        </a:ln>
        <a:effectLst/>
      </c:spPr>
    </c:backWall>
    <c:plotArea>
      <c:layout>
        <c:manualLayout>
          <c:layoutTarget val="inner"/>
          <c:xMode val="edge"/>
          <c:yMode val="edge"/>
          <c:x val="5.0297754526783159E-2"/>
          <c:y val="0.14226395479867315"/>
          <c:w val="0.7989628487690158"/>
          <c:h val="0.78524955560493281"/>
        </c:manualLayout>
      </c:layout>
      <c:bar3DChart>
        <c:barDir val="col"/>
        <c:grouping val="clustered"/>
        <c:varyColors val="0"/>
        <c:ser>
          <c:idx val="3"/>
          <c:order val="0"/>
          <c:tx>
            <c:v>chlapci</c:v>
          </c:tx>
          <c:spPr>
            <a:solidFill>
              <a:srgbClr val="00CC99"/>
            </a:solidFill>
          </c:spPr>
          <c:invertIfNegative val="0"/>
          <c:dLbls>
            <c:dLbl>
              <c:idx val="0"/>
              <c:layout>
                <c:manualLayout>
                  <c:x val="7.2200270995006494E-3"/>
                  <c:y val="-1.15942028985507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8134777376654635E-3"/>
                  <c:y val="-5.79732968161588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6473938050162502E-2"/>
                  <c:y val="-5.79710144927536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8950699754588438E-7"/>
                  <c:y val="-1.73913043478260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5.79710144927536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2700000"/>
              <a:lstStyle/>
              <a:p>
                <a:pPr>
                  <a:defRPr b="1">
                    <a:solidFill>
                      <a:srgbClr val="006666"/>
                    </a:solidFill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tabuľky!$F$859:$F$863</c:f>
              <c:strCache>
                <c:ptCount val="5"/>
                <c:pt idx="0">
                  <c:v>vysoká</c:v>
                </c:pt>
                <c:pt idx="1">
                  <c:v>nadpriemerná</c:v>
                </c:pt>
                <c:pt idx="2">
                  <c:v>priemerná</c:v>
                </c:pt>
                <c:pt idx="3">
                  <c:v>podpriemerná</c:v>
                </c:pt>
                <c:pt idx="4">
                  <c:v>nevyhovujúca</c:v>
                </c:pt>
              </c:strCache>
            </c:strRef>
          </c:cat>
          <c:val>
            <c:numRef>
              <c:f>tabuľky!$H$859:$H$863</c:f>
              <c:numCache>
                <c:formatCode>0.0</c:formatCode>
                <c:ptCount val="5"/>
                <c:pt idx="0">
                  <c:v>5.882352941176471</c:v>
                </c:pt>
                <c:pt idx="1">
                  <c:v>23.529411764705884</c:v>
                </c:pt>
                <c:pt idx="2">
                  <c:v>47.058823529411768</c:v>
                </c:pt>
                <c:pt idx="3">
                  <c:v>7.8431372549019605</c:v>
                </c:pt>
                <c:pt idx="4">
                  <c:v>15.686274509803921</c:v>
                </c:pt>
              </c:numCache>
            </c:numRef>
          </c:val>
        </c:ser>
        <c:ser>
          <c:idx val="0"/>
          <c:order val="1"/>
          <c:tx>
            <c:v>dievčatá</c:v>
          </c:tx>
          <c:spPr>
            <a:solidFill>
              <a:srgbClr val="C68628"/>
            </a:solidFill>
          </c:spPr>
          <c:invertIfNegative val="0"/>
          <c:dLbls>
            <c:dLbl>
              <c:idx val="0"/>
              <c:layout>
                <c:manualLayout>
                  <c:x val="3.1287605294825514E-2"/>
                  <c:y val="-8.69565217391304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0914560770156441E-2"/>
                  <c:y val="-1.15944311308912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8507821901323708E-2"/>
                  <c:y val="-8.69565217391304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9253910950661854E-2"/>
                  <c:y val="-2.60869565217391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8880866425992781E-2"/>
                  <c:y val="-2.60869565217392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2700000"/>
              <a:lstStyle/>
              <a:p>
                <a:pPr>
                  <a:defRPr b="1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tabuľky!$F$859:$F$863</c:f>
              <c:strCache>
                <c:ptCount val="5"/>
                <c:pt idx="0">
                  <c:v>vysoká</c:v>
                </c:pt>
                <c:pt idx="1">
                  <c:v>nadpriemerná</c:v>
                </c:pt>
                <c:pt idx="2">
                  <c:v>priemerná</c:v>
                </c:pt>
                <c:pt idx="3">
                  <c:v>podpriemerná</c:v>
                </c:pt>
                <c:pt idx="4">
                  <c:v>nevyhovujúca</c:v>
                </c:pt>
              </c:strCache>
            </c:strRef>
          </c:cat>
          <c:val>
            <c:numRef>
              <c:f>tabuľky!$J$859:$J$863</c:f>
              <c:numCache>
                <c:formatCode>0.0</c:formatCode>
                <c:ptCount val="5"/>
                <c:pt idx="0">
                  <c:v>0</c:v>
                </c:pt>
                <c:pt idx="1">
                  <c:v>40</c:v>
                </c:pt>
                <c:pt idx="2">
                  <c:v>25.714285714285715</c:v>
                </c:pt>
                <c:pt idx="3">
                  <c:v>14.285714285714286</c:v>
                </c:pt>
                <c:pt idx="4">
                  <c:v>17.142857142857142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9116032"/>
        <c:axId val="89121920"/>
        <c:axId val="0"/>
      </c:bar3DChart>
      <c:catAx>
        <c:axId val="89116032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txPr>
          <a:bodyPr rot="0" vert="horz" anchor="ctr" anchorCtr="1"/>
          <a:lstStyle/>
          <a:p>
            <a:pPr>
              <a:defRPr sz="800" b="1">
                <a:solidFill>
                  <a:schemeClr val="accent5">
                    <a:lumMod val="50000"/>
                  </a:schemeClr>
                </a:solidFill>
              </a:defRPr>
            </a:pPr>
            <a:endParaRPr lang="sk-SK"/>
          </a:p>
        </c:txPr>
        <c:crossAx val="89121920"/>
        <c:crosses val="autoZero"/>
        <c:auto val="1"/>
        <c:lblAlgn val="ctr"/>
        <c:lblOffset val="100"/>
        <c:noMultiLvlLbl val="0"/>
      </c:catAx>
      <c:valAx>
        <c:axId val="89121920"/>
        <c:scaling>
          <c:orientation val="minMax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5">
                    <a:lumMod val="50000"/>
                  </a:schemeClr>
                </a:solidFill>
              </a:defRPr>
            </a:pPr>
            <a:endParaRPr lang="sk-SK"/>
          </a:p>
        </c:txPr>
        <c:crossAx val="8911603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200" b="1">
                <a:solidFill>
                  <a:srgbClr val="006666"/>
                </a:solidFill>
              </a:defRPr>
            </a:pPr>
            <a:endParaRPr lang="sk-SK"/>
          </a:p>
        </c:txPr>
      </c:legendEntry>
      <c:legendEntry>
        <c:idx val="1"/>
        <c:txPr>
          <a:bodyPr/>
          <a:lstStyle/>
          <a:p>
            <a:pPr>
              <a:defRPr sz="1200" b="1">
                <a:solidFill>
                  <a:srgbClr val="C68628"/>
                </a:solidFill>
              </a:defRPr>
            </a:pPr>
            <a:endParaRPr lang="sk-SK"/>
          </a:p>
        </c:txPr>
      </c:legendEntry>
      <c:layout>
        <c:manualLayout>
          <c:xMode val="edge"/>
          <c:yMode val="edge"/>
          <c:x val="0.5888032186517429"/>
          <c:y val="0.18435722589089021"/>
          <c:w val="0.25039743058852049"/>
          <c:h val="5.5093004678762977E-2"/>
        </c:manualLayout>
      </c:layout>
      <c:overlay val="0"/>
      <c:txPr>
        <a:bodyPr/>
        <a:lstStyle/>
        <a:p>
          <a:pPr>
            <a:defRPr sz="1200" b="1">
              <a:solidFill>
                <a:schemeClr val="accent5">
                  <a:lumMod val="50000"/>
                </a:schemeClr>
              </a:solidFill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solidFill>
                  <a:schemeClr val="accent5">
                    <a:lumMod val="50000"/>
                  </a:schemeClr>
                </a:solidFill>
              </a:defRPr>
            </a:pPr>
            <a:r>
              <a:rPr lang="sk-SK" sz="1200" b="1" i="0" u="none" strike="noStrike" baseline="0" dirty="0">
                <a:effectLst/>
              </a:rPr>
              <a:t>CELKOVÝ </a:t>
            </a:r>
            <a:r>
              <a:rPr lang="sk-SK" sz="1200" b="1" i="0" u="none" strike="noStrike" baseline="0" dirty="0" smtClean="0">
                <a:effectLst/>
              </a:rPr>
              <a:t>CHOLESTEROL</a:t>
            </a:r>
            <a:endParaRPr lang="sk-SK" sz="1200" b="0" i="0" u="none" strike="noStrike" baseline="0" dirty="0">
              <a:effectLst/>
            </a:endParaRPr>
          </a:p>
        </c:rich>
      </c:tx>
      <c:layout>
        <c:manualLayout>
          <c:xMode val="edge"/>
          <c:yMode val="edge"/>
          <c:x val="8.4866607414109771E-2"/>
          <c:y val="4.8648577771779555E-2"/>
        </c:manualLayout>
      </c:layout>
      <c:overlay val="0"/>
      <c:spPr>
        <a:solidFill>
          <a:srgbClr val="FBF4E9"/>
        </a:solidFill>
      </c:spPr>
    </c:title>
    <c:autoTitleDeleted val="0"/>
    <c:view3D>
      <c:rotX val="30"/>
      <c:rotY val="20"/>
      <c:rAngAx val="0"/>
      <c:perspective val="10"/>
    </c:view3D>
    <c:floor>
      <c:thickness val="0"/>
      <c:spPr>
        <a:solidFill>
          <a:srgbClr val="F3E0C3"/>
        </a:solidFill>
      </c:spPr>
    </c:floor>
    <c:sideWall>
      <c:thickness val="0"/>
      <c:spPr>
        <a:noFill/>
        <a:ln w="25400" cap="flat" cmpd="sng" algn="ctr">
          <a:noFill/>
          <a:prstDash val="solid"/>
        </a:ln>
        <a:effectLst/>
      </c:spPr>
    </c:sideWall>
    <c:backWall>
      <c:thickness val="0"/>
      <c:spPr>
        <a:noFill/>
        <a:ln w="25400" cap="flat" cmpd="sng" algn="ctr">
          <a:noFill/>
          <a:prstDash val="solid"/>
        </a:ln>
        <a:effectLst/>
      </c:spPr>
    </c:backWall>
    <c:plotArea>
      <c:layout>
        <c:manualLayout>
          <c:layoutTarget val="inner"/>
          <c:xMode val="edge"/>
          <c:yMode val="edge"/>
          <c:x val="6.6131498905597094E-2"/>
          <c:y val="0.22241515462741068"/>
          <c:w val="0.92873485685668589"/>
          <c:h val="0.67729705320427491"/>
        </c:manualLayout>
      </c:layout>
      <c:bar3DChart>
        <c:barDir val="col"/>
        <c:grouping val="clustered"/>
        <c:varyColors val="0"/>
        <c:ser>
          <c:idx val="3"/>
          <c:order val="0"/>
          <c:tx>
            <c:v>chlapci</c:v>
          </c:tx>
          <c:spPr>
            <a:solidFill>
              <a:srgbClr val="00CC99"/>
            </a:solidFill>
          </c:spPr>
          <c:invertIfNegative val="0"/>
          <c:dLbls>
            <c:dLbl>
              <c:idx val="0"/>
              <c:layout>
                <c:manualLayout>
                  <c:x val="7.2200270995006494E-3"/>
                  <c:y val="-1.15942028985507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8134777376654635E-3"/>
                  <c:y val="-5.79732968161588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1665602200020813E-2"/>
                  <c:y val="-5.79752044706916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8950699754588438E-7"/>
                  <c:y val="-1.73913043478260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5.79710144927536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2700000"/>
              <a:lstStyle/>
              <a:p>
                <a:pPr>
                  <a:defRPr sz="900" b="1">
                    <a:solidFill>
                      <a:srgbClr val="006666"/>
                    </a:solidFill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tabuľky!$F$869:$F$872</c:f>
              <c:strCache>
                <c:ptCount val="4"/>
                <c:pt idx="0">
                  <c:v>znížený</c:v>
                </c:pt>
                <c:pt idx="1">
                  <c:v>normálny </c:v>
                </c:pt>
                <c:pt idx="2">
                  <c:v>zvyšený</c:v>
                </c:pt>
                <c:pt idx="3">
                  <c:v>vysoký</c:v>
                </c:pt>
              </c:strCache>
            </c:strRef>
          </c:cat>
          <c:val>
            <c:numRef>
              <c:f>tabuľky!$H$869:$H$872</c:f>
              <c:numCache>
                <c:formatCode>0.0</c:formatCode>
                <c:ptCount val="4"/>
                <c:pt idx="0">
                  <c:v>1.9607843137254901</c:v>
                </c:pt>
                <c:pt idx="1">
                  <c:v>78.431372549019613</c:v>
                </c:pt>
                <c:pt idx="2">
                  <c:v>11.764705882352942</c:v>
                </c:pt>
                <c:pt idx="3">
                  <c:v>7.8431372549019605</c:v>
                </c:pt>
              </c:numCache>
            </c:numRef>
          </c:val>
        </c:ser>
        <c:ser>
          <c:idx val="0"/>
          <c:order val="1"/>
          <c:tx>
            <c:v>dievčatá</c:v>
          </c:tx>
          <c:spPr>
            <a:solidFill>
              <a:srgbClr val="D59333"/>
            </a:solidFill>
          </c:spPr>
          <c:invertIfNegative val="0"/>
          <c:dLbls>
            <c:dLbl>
              <c:idx val="0"/>
              <c:layout>
                <c:manualLayout>
                  <c:x val="3.1287605294825514E-2"/>
                  <c:y val="-8.69565217391304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0914560770156441E-2"/>
                  <c:y val="-1.15944311308912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8507821901323708E-2"/>
                  <c:y val="-8.69565217391304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2956041851466529E-2"/>
                  <c:y val="-5.77897145181706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8880866425992781E-2"/>
                  <c:y val="-2.60869565217392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2700000"/>
              <a:lstStyle/>
              <a:p>
                <a:pPr>
                  <a:defRPr sz="900" b="1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tabuľky!$F$869:$F$872</c:f>
              <c:strCache>
                <c:ptCount val="4"/>
                <c:pt idx="0">
                  <c:v>znížený</c:v>
                </c:pt>
                <c:pt idx="1">
                  <c:v>normálny </c:v>
                </c:pt>
                <c:pt idx="2">
                  <c:v>zvyšený</c:v>
                </c:pt>
                <c:pt idx="3">
                  <c:v>vysoký</c:v>
                </c:pt>
              </c:strCache>
            </c:strRef>
          </c:cat>
          <c:val>
            <c:numRef>
              <c:f>tabuľky!$J$869:$J$872</c:f>
              <c:numCache>
                <c:formatCode>0.0</c:formatCode>
                <c:ptCount val="4"/>
                <c:pt idx="0">
                  <c:v>2.8571428571428572</c:v>
                </c:pt>
                <c:pt idx="1">
                  <c:v>51.428571428571431</c:v>
                </c:pt>
                <c:pt idx="2">
                  <c:v>20</c:v>
                </c:pt>
                <c:pt idx="3">
                  <c:v>25.714285714285715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4438912"/>
        <c:axId val="94440448"/>
        <c:axId val="0"/>
      </c:bar3DChart>
      <c:catAx>
        <c:axId val="94438912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txPr>
          <a:bodyPr rot="0" vert="horz" anchor="ctr" anchorCtr="1"/>
          <a:lstStyle/>
          <a:p>
            <a:pPr>
              <a:defRPr sz="900" b="1">
                <a:solidFill>
                  <a:schemeClr val="accent5">
                    <a:lumMod val="50000"/>
                  </a:schemeClr>
                </a:solidFill>
              </a:defRPr>
            </a:pPr>
            <a:endParaRPr lang="sk-SK"/>
          </a:p>
        </c:txPr>
        <c:crossAx val="94440448"/>
        <c:crosses val="autoZero"/>
        <c:auto val="1"/>
        <c:lblAlgn val="ctr"/>
        <c:lblOffset val="100"/>
        <c:noMultiLvlLbl val="0"/>
      </c:catAx>
      <c:valAx>
        <c:axId val="94440448"/>
        <c:scaling>
          <c:orientation val="minMax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900" b="1">
                <a:solidFill>
                  <a:schemeClr val="accent5">
                    <a:lumMod val="50000"/>
                  </a:schemeClr>
                </a:solidFill>
              </a:defRPr>
            </a:pPr>
            <a:endParaRPr lang="sk-SK"/>
          </a:p>
        </c:txPr>
        <c:crossAx val="9443891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900" b="1">
                <a:solidFill>
                  <a:srgbClr val="006666"/>
                </a:solidFill>
              </a:defRPr>
            </a:pPr>
            <a:endParaRPr lang="sk-SK"/>
          </a:p>
        </c:txPr>
      </c:legendEntry>
      <c:legendEntry>
        <c:idx val="1"/>
        <c:txPr>
          <a:bodyPr/>
          <a:lstStyle/>
          <a:p>
            <a:pPr>
              <a:defRPr sz="900" b="1">
                <a:solidFill>
                  <a:schemeClr val="accent6">
                    <a:lumMod val="75000"/>
                  </a:schemeClr>
                </a:solidFill>
              </a:defRPr>
            </a:pPr>
            <a:endParaRPr lang="sk-SK"/>
          </a:p>
        </c:txPr>
      </c:legendEntry>
      <c:layout>
        <c:manualLayout>
          <c:xMode val="edge"/>
          <c:yMode val="edge"/>
          <c:x val="0.66585201688493822"/>
          <c:y val="0.14956470625107537"/>
          <c:w val="0.2168567791464425"/>
          <c:h val="0.12820170049513024"/>
        </c:manualLayout>
      </c:layout>
      <c:overlay val="0"/>
      <c:txPr>
        <a:bodyPr/>
        <a:lstStyle/>
        <a:p>
          <a:pPr>
            <a:defRPr sz="900" b="1">
              <a:solidFill>
                <a:schemeClr val="accent5">
                  <a:lumMod val="50000"/>
                </a:schemeClr>
              </a:solidFill>
            </a:defRPr>
          </a:pPr>
          <a:endParaRPr lang="sk-SK"/>
        </a:p>
      </c:txPr>
    </c:legend>
    <c:plotVisOnly val="1"/>
    <c:dispBlanksAs val="gap"/>
    <c:showDLblsOverMax val="0"/>
  </c:chart>
  <c:spPr>
    <a:solidFill>
      <a:srgbClr val="F3E0C3"/>
    </a:solidFill>
    <a:ln>
      <a:noFill/>
    </a:ln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482974-265E-4E05-8ACF-C4F7F6D9C90F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9BA5E13D-639F-49F3-8D84-380D717BC1E6}">
      <dgm:prSet phldrT="[Text]" custT="1"/>
      <dgm:spPr>
        <a:solidFill>
          <a:srgbClr val="DCA350"/>
        </a:solidFill>
        <a:ln w="57150">
          <a:solidFill>
            <a:schemeClr val="bg1"/>
          </a:solidFill>
        </a:ln>
      </dgm:spPr>
      <dgm:t>
        <a:bodyPr/>
        <a:lstStyle/>
        <a:p>
          <a:r>
            <a:rPr lang="sk-SK" sz="1600" b="1" dirty="0" smtClean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ahoma" pitchFamily="34" charset="0"/>
              <a:cs typeface="Arial" pitchFamily="34" charset="0"/>
            </a:rPr>
            <a:t>študenti</a:t>
          </a:r>
        </a:p>
        <a:p>
          <a:r>
            <a:rPr lang="sk-SK" sz="1600" b="1" dirty="0" smtClean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ahoma" pitchFamily="34" charset="0"/>
              <a:cs typeface="Arial" pitchFamily="34" charset="0"/>
            </a:rPr>
            <a:t>2. a 3. ročníka</a:t>
          </a:r>
          <a:endParaRPr lang="sk-SK" sz="1200" b="1" dirty="0">
            <a:solidFill>
              <a:srgbClr val="006666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018FAC27-F6C7-4171-ABA1-87EF0FF7B57A}" type="parTrans" cxnId="{83799CDF-F467-4D88-AA6F-DC8E85B65AA4}">
      <dgm:prSet/>
      <dgm:spPr/>
      <dgm:t>
        <a:bodyPr/>
        <a:lstStyle/>
        <a:p>
          <a:endParaRPr lang="sk-SK"/>
        </a:p>
      </dgm:t>
    </dgm:pt>
    <dgm:pt modelId="{2D56B42F-E028-49F2-8162-DC529BCD9062}" type="sibTrans" cxnId="{83799CDF-F467-4D88-AA6F-DC8E85B65AA4}">
      <dgm:prSet/>
      <dgm:spPr>
        <a:solidFill>
          <a:srgbClr val="006666"/>
        </a:solidFill>
        <a:ln>
          <a:solidFill>
            <a:srgbClr val="006666"/>
          </a:solidFill>
        </a:ln>
      </dgm:spPr>
      <dgm:t>
        <a:bodyPr/>
        <a:lstStyle/>
        <a:p>
          <a:endParaRPr lang="sk-SK"/>
        </a:p>
      </dgm:t>
    </dgm:pt>
    <dgm:pt modelId="{187E64E2-C1B9-47EA-8EB4-8935982C5406}">
      <dgm:prSet phldrT="[Text]" custT="1"/>
      <dgm:spPr>
        <a:solidFill>
          <a:srgbClr val="DCA350"/>
        </a:solidFill>
        <a:ln w="57150">
          <a:solidFill>
            <a:srgbClr val="006666"/>
          </a:solidFill>
        </a:ln>
      </dgm:spPr>
      <dgm:t>
        <a:bodyPr/>
        <a:lstStyle/>
        <a:p>
          <a:endParaRPr lang="sk-SK" sz="10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E3FD33A4-DE51-478C-8B14-AD0DA7E58DAE}" type="parTrans" cxnId="{73A4052D-8E16-4E4C-B066-E4DB7A5DCAD7}">
      <dgm:prSet/>
      <dgm:spPr/>
      <dgm:t>
        <a:bodyPr/>
        <a:lstStyle/>
        <a:p>
          <a:endParaRPr lang="sk-SK"/>
        </a:p>
      </dgm:t>
    </dgm:pt>
    <dgm:pt modelId="{242F9DB1-B504-44B1-B46F-68A1D5B34DCD}" type="sibTrans" cxnId="{73A4052D-8E16-4E4C-B066-E4DB7A5DCAD7}">
      <dgm:prSet/>
      <dgm:spPr/>
      <dgm:t>
        <a:bodyPr/>
        <a:lstStyle/>
        <a:p>
          <a:endParaRPr lang="sk-SK"/>
        </a:p>
      </dgm:t>
    </dgm:pt>
    <dgm:pt modelId="{EEC94CA4-EA09-469F-90CD-D2A4602A99FB}">
      <dgm:prSet phldrT="[Text]" custT="1"/>
      <dgm:spPr>
        <a:solidFill>
          <a:srgbClr val="DCA350"/>
        </a:solidFill>
        <a:ln w="57150">
          <a:solidFill>
            <a:schemeClr val="bg1"/>
          </a:solidFill>
        </a:ln>
      </dgm:spPr>
      <dgm:t>
        <a:bodyPr/>
        <a:lstStyle/>
        <a:p>
          <a:r>
            <a:rPr lang="sk-SK" sz="2000" b="1" dirty="0" smtClean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spolu 86</a:t>
          </a:r>
          <a:endParaRPr lang="sk-SK" sz="2000" b="1" dirty="0">
            <a:solidFill>
              <a:srgbClr val="0066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A5182792-20E5-47FA-87F7-4F76AD05986B}" type="parTrans" cxnId="{DF0DB70D-3F7B-453C-AE09-4910AB5962A4}">
      <dgm:prSet/>
      <dgm:spPr/>
      <dgm:t>
        <a:bodyPr/>
        <a:lstStyle/>
        <a:p>
          <a:endParaRPr lang="sk-SK"/>
        </a:p>
      </dgm:t>
    </dgm:pt>
    <dgm:pt modelId="{EBAD7570-CC4E-40FB-9F07-06B196135AE6}" type="sibTrans" cxnId="{DF0DB70D-3F7B-453C-AE09-4910AB5962A4}">
      <dgm:prSet/>
      <dgm:spPr/>
      <dgm:t>
        <a:bodyPr/>
        <a:lstStyle/>
        <a:p>
          <a:endParaRPr lang="sk-SK"/>
        </a:p>
      </dgm:t>
    </dgm:pt>
    <dgm:pt modelId="{ACC393FC-BDC4-41EA-99D0-ACF8ADAD57BE}">
      <dgm:prSet phldrT="[Text]" custT="1"/>
      <dgm:spPr>
        <a:solidFill>
          <a:srgbClr val="DCA350"/>
        </a:solidFill>
        <a:ln w="57150">
          <a:solidFill>
            <a:srgbClr val="006666"/>
          </a:solidFill>
        </a:ln>
      </dgm:spPr>
      <dgm:t>
        <a:bodyPr/>
        <a:lstStyle/>
        <a:p>
          <a:endParaRPr lang="sk-SK" sz="10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F6369B1E-C136-4BA5-862E-BA4191584DA3}" type="parTrans" cxnId="{955E8253-9930-4E9C-BEBE-C19F70646573}">
      <dgm:prSet/>
      <dgm:spPr/>
      <dgm:t>
        <a:bodyPr/>
        <a:lstStyle/>
        <a:p>
          <a:endParaRPr lang="sk-SK"/>
        </a:p>
      </dgm:t>
    </dgm:pt>
    <dgm:pt modelId="{74AA658C-FC2D-4DF4-AA79-745C8A3CDF26}" type="sibTrans" cxnId="{955E8253-9930-4E9C-BEBE-C19F70646573}">
      <dgm:prSet/>
      <dgm:spPr/>
      <dgm:t>
        <a:bodyPr/>
        <a:lstStyle/>
        <a:p>
          <a:endParaRPr lang="sk-SK"/>
        </a:p>
      </dgm:t>
    </dgm:pt>
    <dgm:pt modelId="{ADA7129E-222A-4451-967A-940EEFE54ADA}">
      <dgm:prSet custT="1"/>
      <dgm:spPr>
        <a:solidFill>
          <a:srgbClr val="DCA350"/>
        </a:solidFill>
        <a:ln>
          <a:solidFill>
            <a:srgbClr val="006666"/>
          </a:solidFill>
        </a:ln>
      </dgm:spPr>
      <dgm:t>
        <a:bodyPr/>
        <a:lstStyle/>
        <a:p>
          <a:r>
            <a:rPr lang="sk-SK" sz="1800" b="1" dirty="0" smtClean="0">
              <a:solidFill>
                <a:srgbClr val="006666"/>
              </a:solidFill>
              <a:effectLst/>
              <a:latin typeface="Arial" pitchFamily="34" charset="0"/>
              <a:cs typeface="Arial" pitchFamily="34" charset="0"/>
            </a:rPr>
            <a:t>počet chlapcov  51</a:t>
          </a:r>
          <a:endParaRPr lang="sk-SK" sz="1800" b="1" dirty="0">
            <a:solidFill>
              <a:srgbClr val="006666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E2C61614-1DD3-45A2-8C0A-6B228040C83D}" type="parTrans" cxnId="{AF3209C0-46B8-46DA-9085-9FE62ACB4710}">
      <dgm:prSet/>
      <dgm:spPr/>
      <dgm:t>
        <a:bodyPr/>
        <a:lstStyle/>
        <a:p>
          <a:endParaRPr lang="sk-SK"/>
        </a:p>
      </dgm:t>
    </dgm:pt>
    <dgm:pt modelId="{9F9CDC6A-C8D4-4036-9B85-AE241467FB49}" type="sibTrans" cxnId="{AF3209C0-46B8-46DA-9085-9FE62ACB4710}">
      <dgm:prSet/>
      <dgm:spPr/>
      <dgm:t>
        <a:bodyPr/>
        <a:lstStyle/>
        <a:p>
          <a:endParaRPr lang="sk-SK"/>
        </a:p>
      </dgm:t>
    </dgm:pt>
    <dgm:pt modelId="{C5DDAD5D-4694-4C2D-872A-D3C00A459B89}">
      <dgm:prSet custT="1"/>
      <dgm:spPr>
        <a:solidFill>
          <a:srgbClr val="DCA350"/>
        </a:solidFill>
        <a:ln>
          <a:solidFill>
            <a:srgbClr val="006666"/>
          </a:solidFill>
        </a:ln>
      </dgm:spPr>
      <dgm:t>
        <a:bodyPr/>
        <a:lstStyle/>
        <a:p>
          <a:r>
            <a:rPr lang="sk-SK" sz="1800" b="1" dirty="0" smtClean="0">
              <a:solidFill>
                <a:srgbClr val="006666"/>
              </a:solidFill>
              <a:effectLst/>
              <a:latin typeface="Arial" pitchFamily="34" charset="0"/>
              <a:cs typeface="Arial" pitchFamily="34" charset="0"/>
            </a:rPr>
            <a:t>počet dievčat              35</a:t>
          </a:r>
          <a:endParaRPr lang="sk-SK" sz="1800" b="1" dirty="0">
            <a:solidFill>
              <a:srgbClr val="006666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9285F83F-2F71-4CBE-B6EB-C5C4B0AA800E}" type="parTrans" cxnId="{96528687-ACBF-47FA-8F26-7C74EA58F270}">
      <dgm:prSet/>
      <dgm:spPr/>
      <dgm:t>
        <a:bodyPr/>
        <a:lstStyle/>
        <a:p>
          <a:endParaRPr lang="sk-SK"/>
        </a:p>
      </dgm:t>
    </dgm:pt>
    <dgm:pt modelId="{68E589ED-2318-446F-AA6D-78C6B13278FB}" type="sibTrans" cxnId="{96528687-ACBF-47FA-8F26-7C74EA58F270}">
      <dgm:prSet/>
      <dgm:spPr/>
      <dgm:t>
        <a:bodyPr/>
        <a:lstStyle/>
        <a:p>
          <a:endParaRPr lang="sk-SK"/>
        </a:p>
      </dgm:t>
    </dgm:pt>
    <dgm:pt modelId="{C84E4ADC-B3B0-4F4C-9A14-B5BF73F9866A}">
      <dgm:prSet phldrT="[Text]" custT="1"/>
      <dgm:spPr>
        <a:solidFill>
          <a:srgbClr val="DCA350"/>
        </a:solidFill>
        <a:ln w="57150">
          <a:solidFill>
            <a:srgbClr val="006666"/>
          </a:solidFill>
        </a:ln>
      </dgm:spPr>
      <dgm:t>
        <a:bodyPr/>
        <a:lstStyle/>
        <a:p>
          <a:endParaRPr lang="sk-SK" sz="10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CEB9865A-7835-4A7B-9798-40EC4284F225}" type="parTrans" cxnId="{E4818C18-698A-4C3A-8B37-3D1756350BBE}">
      <dgm:prSet/>
      <dgm:spPr/>
      <dgm:t>
        <a:bodyPr/>
        <a:lstStyle/>
        <a:p>
          <a:endParaRPr lang="sk-SK"/>
        </a:p>
      </dgm:t>
    </dgm:pt>
    <dgm:pt modelId="{728B5AB7-EDDD-4A08-AC09-2A3976188F8A}" type="sibTrans" cxnId="{E4818C18-698A-4C3A-8B37-3D1756350BBE}">
      <dgm:prSet/>
      <dgm:spPr/>
      <dgm:t>
        <a:bodyPr/>
        <a:lstStyle/>
        <a:p>
          <a:endParaRPr lang="sk-SK"/>
        </a:p>
      </dgm:t>
    </dgm:pt>
    <dgm:pt modelId="{2B89FC45-404F-4879-BC02-1A6A871A3502}">
      <dgm:prSet phldrT="[Text]" custT="1"/>
      <dgm:spPr>
        <a:solidFill>
          <a:srgbClr val="DCA350"/>
        </a:solidFill>
        <a:ln w="57150">
          <a:solidFill>
            <a:srgbClr val="006666"/>
          </a:solidFill>
        </a:ln>
      </dgm:spPr>
      <dgm:t>
        <a:bodyPr/>
        <a:lstStyle/>
        <a:p>
          <a:endParaRPr lang="sk-SK" sz="10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B7C81C00-9098-47F2-98F1-C6087E4B8059}" type="parTrans" cxnId="{F5E0A2EF-8D14-4329-A2CE-097B0F862F11}">
      <dgm:prSet/>
      <dgm:spPr/>
      <dgm:t>
        <a:bodyPr/>
        <a:lstStyle/>
        <a:p>
          <a:endParaRPr lang="sk-SK"/>
        </a:p>
      </dgm:t>
    </dgm:pt>
    <dgm:pt modelId="{8FC49335-76A5-4F86-99B7-5B2B19256878}" type="sibTrans" cxnId="{F5E0A2EF-8D14-4329-A2CE-097B0F862F11}">
      <dgm:prSet/>
      <dgm:spPr/>
      <dgm:t>
        <a:bodyPr/>
        <a:lstStyle/>
        <a:p>
          <a:endParaRPr lang="sk-SK"/>
        </a:p>
      </dgm:t>
    </dgm:pt>
    <dgm:pt modelId="{9816A6C8-78E8-43D6-A86B-9E3040A05EB2}">
      <dgm:prSet phldrT="[Text]" custT="1"/>
      <dgm:spPr>
        <a:solidFill>
          <a:srgbClr val="DCA350"/>
        </a:solidFill>
        <a:ln w="57150">
          <a:solidFill>
            <a:srgbClr val="006666"/>
          </a:solidFill>
        </a:ln>
      </dgm:spPr>
      <dgm:t>
        <a:bodyPr/>
        <a:lstStyle/>
        <a:p>
          <a:endParaRPr lang="sk-SK" sz="10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6CD6113A-EB4F-44A5-8C44-0153F4599D96}" type="parTrans" cxnId="{9C10C3EB-BE1D-4C9C-BBFB-E0D0F8F0C057}">
      <dgm:prSet/>
      <dgm:spPr/>
      <dgm:t>
        <a:bodyPr/>
        <a:lstStyle/>
        <a:p>
          <a:endParaRPr lang="sk-SK"/>
        </a:p>
      </dgm:t>
    </dgm:pt>
    <dgm:pt modelId="{1D2E9C07-943B-43D5-AEEF-79F65398B24E}" type="sibTrans" cxnId="{9C10C3EB-BE1D-4C9C-BBFB-E0D0F8F0C057}">
      <dgm:prSet/>
      <dgm:spPr/>
      <dgm:t>
        <a:bodyPr/>
        <a:lstStyle/>
        <a:p>
          <a:endParaRPr lang="sk-SK"/>
        </a:p>
      </dgm:t>
    </dgm:pt>
    <dgm:pt modelId="{4FC4F2BB-ECFE-42E9-AB68-03A637A1B12D}">
      <dgm:prSet phldrT="[Text]" custT="1"/>
      <dgm:spPr>
        <a:solidFill>
          <a:schemeClr val="bg1"/>
        </a:solidFill>
        <a:ln w="57150">
          <a:solidFill>
            <a:srgbClr val="006666"/>
          </a:solidFill>
        </a:ln>
      </dgm:spPr>
      <dgm:t>
        <a:bodyPr/>
        <a:lstStyle/>
        <a:p>
          <a:r>
            <a:rPr lang="sk-SK" sz="2000" b="1" dirty="0" smtClean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Gymnázium    </a:t>
          </a:r>
          <a:r>
            <a:rPr lang="sk-SK" sz="1600" b="0" dirty="0" smtClean="0">
              <a:solidFill>
                <a:srgbClr val="006666"/>
              </a:solidFill>
              <a:effectLst/>
              <a:latin typeface="Arial" pitchFamily="34" charset="0"/>
              <a:cs typeface="Arial" pitchFamily="34" charset="0"/>
            </a:rPr>
            <a:t>Školská ulica    Spišská Nová Ves</a:t>
          </a:r>
          <a:endParaRPr lang="sk-SK" sz="1600" b="0" dirty="0">
            <a:solidFill>
              <a:srgbClr val="006666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CCE14CE5-271F-4F02-A57A-D55828E560EA}" type="parTrans" cxnId="{4A9B094E-767B-4045-949B-619B980807E4}">
      <dgm:prSet/>
      <dgm:spPr/>
      <dgm:t>
        <a:bodyPr/>
        <a:lstStyle/>
        <a:p>
          <a:endParaRPr lang="sk-SK"/>
        </a:p>
      </dgm:t>
    </dgm:pt>
    <dgm:pt modelId="{8BCA2A2E-E725-489D-B3A2-F528EE4336DC}" type="sibTrans" cxnId="{4A9B094E-767B-4045-949B-619B980807E4}">
      <dgm:prSet/>
      <dgm:spPr/>
      <dgm:t>
        <a:bodyPr/>
        <a:lstStyle/>
        <a:p>
          <a:endParaRPr lang="sk-SK"/>
        </a:p>
      </dgm:t>
    </dgm:pt>
    <dgm:pt modelId="{E3E113B1-0317-4A82-BB78-3AB82FA654C1}">
      <dgm:prSet phldrT="[Text]" custT="1"/>
      <dgm:spPr>
        <a:solidFill>
          <a:schemeClr val="bg1"/>
        </a:solidFill>
        <a:ln w="57150">
          <a:solidFill>
            <a:srgbClr val="006666"/>
          </a:solidFill>
        </a:ln>
      </dgm:spPr>
      <dgm:t>
        <a:bodyPr/>
        <a:lstStyle/>
        <a:p>
          <a:endParaRPr lang="sk-SK" sz="1400" b="1" dirty="0"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FD575F2-560C-4BB2-A22C-F7E78288A165}" type="parTrans" cxnId="{A4BC6F9D-520A-4584-9BD3-B34A02FA11E6}">
      <dgm:prSet/>
      <dgm:spPr/>
      <dgm:t>
        <a:bodyPr/>
        <a:lstStyle/>
        <a:p>
          <a:endParaRPr lang="sk-SK"/>
        </a:p>
      </dgm:t>
    </dgm:pt>
    <dgm:pt modelId="{FDC056A8-C7CD-4C2A-9BB1-890EF916ABD9}" type="sibTrans" cxnId="{A4BC6F9D-520A-4584-9BD3-B34A02FA11E6}">
      <dgm:prSet/>
      <dgm:spPr/>
      <dgm:t>
        <a:bodyPr/>
        <a:lstStyle/>
        <a:p>
          <a:endParaRPr lang="sk-SK"/>
        </a:p>
      </dgm:t>
    </dgm:pt>
    <dgm:pt modelId="{65BD8275-4FDB-426A-8FC7-C08D5E669A5A}">
      <dgm:prSet custT="1"/>
      <dgm:spPr>
        <a:solidFill>
          <a:schemeClr val="bg1">
            <a:alpha val="90000"/>
          </a:schemeClr>
        </a:solidFill>
        <a:ln>
          <a:solidFill>
            <a:srgbClr val="006666"/>
          </a:solidFill>
        </a:ln>
      </dgm:spPr>
      <dgm:t>
        <a:bodyPr/>
        <a:lstStyle/>
        <a:p>
          <a:r>
            <a:rPr lang="sk-SK" sz="1800" b="1" dirty="0" smtClean="0">
              <a:solidFill>
                <a:srgbClr val="003B3A"/>
              </a:solidFill>
              <a:latin typeface="Arial" pitchFamily="34" charset="0"/>
              <a:cs typeface="Arial" pitchFamily="34" charset="0"/>
            </a:rPr>
            <a:t>Registrovaní športovci            </a:t>
          </a:r>
          <a:r>
            <a:rPr lang="sk-SK" sz="1600" b="0" dirty="0" smtClean="0">
              <a:solidFill>
                <a:srgbClr val="003B3A"/>
              </a:solidFill>
              <a:latin typeface="Arial" pitchFamily="34" charset="0"/>
              <a:cs typeface="Arial" pitchFamily="34" charset="0"/>
            </a:rPr>
            <a:t>2 triedy</a:t>
          </a:r>
          <a:endParaRPr lang="sk-SK" sz="1600" b="0" dirty="0">
            <a:solidFill>
              <a:srgbClr val="003B3A"/>
            </a:solidFill>
            <a:latin typeface="Arial" pitchFamily="34" charset="0"/>
            <a:cs typeface="Arial" pitchFamily="34" charset="0"/>
          </a:endParaRPr>
        </a:p>
      </dgm:t>
    </dgm:pt>
    <dgm:pt modelId="{BB2513FC-FD40-4724-99D0-B464D77BA819}" type="parTrans" cxnId="{9A7E64C7-6C95-4DB4-A60B-D669E5CE7E66}">
      <dgm:prSet/>
      <dgm:spPr/>
      <dgm:t>
        <a:bodyPr/>
        <a:lstStyle/>
        <a:p>
          <a:endParaRPr lang="sk-SK"/>
        </a:p>
      </dgm:t>
    </dgm:pt>
    <dgm:pt modelId="{CDA4CB16-E2C2-49B8-B2E0-9FBAE8F6D344}" type="sibTrans" cxnId="{9A7E64C7-6C95-4DB4-A60B-D669E5CE7E66}">
      <dgm:prSet/>
      <dgm:spPr/>
      <dgm:t>
        <a:bodyPr/>
        <a:lstStyle/>
        <a:p>
          <a:endParaRPr lang="sk-SK"/>
        </a:p>
      </dgm:t>
    </dgm:pt>
    <dgm:pt modelId="{5BA83338-7B56-4684-B1C0-E131ABDC39C2}">
      <dgm:prSet custT="1"/>
      <dgm:spPr>
        <a:solidFill>
          <a:schemeClr val="bg1">
            <a:alpha val="90000"/>
          </a:schemeClr>
        </a:solidFill>
        <a:ln>
          <a:solidFill>
            <a:srgbClr val="006666"/>
          </a:solidFill>
        </a:ln>
      </dgm:spPr>
      <dgm:t>
        <a:bodyPr/>
        <a:lstStyle/>
        <a:p>
          <a:r>
            <a:rPr lang="sk-SK" sz="1600" b="1" dirty="0" smtClean="0">
              <a:solidFill>
                <a:srgbClr val="003B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Rekreačne športujúci a nešportujúci          </a:t>
          </a:r>
          <a:r>
            <a:rPr lang="sk-SK" sz="1600" b="0" dirty="0" smtClean="0">
              <a:solidFill>
                <a:srgbClr val="003B3A"/>
              </a:solidFill>
              <a:effectLst/>
              <a:latin typeface="Arial" pitchFamily="34" charset="0"/>
              <a:cs typeface="Arial" pitchFamily="34" charset="0"/>
            </a:rPr>
            <a:t>2 triedy</a:t>
          </a:r>
          <a:endParaRPr lang="sk-SK" sz="1600" b="0" dirty="0">
            <a:solidFill>
              <a:srgbClr val="003B3A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75041A45-F52F-43A0-B39F-14A434AD1CF0}" type="parTrans" cxnId="{9AA0B65D-75E4-44B4-9396-1F8285DBDB4B}">
      <dgm:prSet/>
      <dgm:spPr/>
      <dgm:t>
        <a:bodyPr/>
        <a:lstStyle/>
        <a:p>
          <a:endParaRPr lang="sk-SK"/>
        </a:p>
      </dgm:t>
    </dgm:pt>
    <dgm:pt modelId="{C7E6FDC9-C55D-4D4E-BA34-F682A94CA17B}" type="sibTrans" cxnId="{9AA0B65D-75E4-44B4-9396-1F8285DBDB4B}">
      <dgm:prSet/>
      <dgm:spPr/>
      <dgm:t>
        <a:bodyPr/>
        <a:lstStyle/>
        <a:p>
          <a:endParaRPr lang="sk-SK"/>
        </a:p>
      </dgm:t>
    </dgm:pt>
    <dgm:pt modelId="{04967D97-1A10-4D55-B222-D2690FB32890}">
      <dgm:prSet phldrT="[Text]" custT="1"/>
      <dgm:spPr>
        <a:solidFill>
          <a:srgbClr val="DCA350"/>
        </a:solidFill>
        <a:ln w="57150">
          <a:solidFill>
            <a:schemeClr val="bg1"/>
          </a:solidFill>
        </a:ln>
      </dgm:spPr>
      <dgm:t>
        <a:bodyPr anchor="t"/>
        <a:lstStyle/>
        <a:p>
          <a:pPr algn="l"/>
          <a:r>
            <a:rPr lang="sk-SK" sz="500" b="1" dirty="0" smtClean="0">
              <a:solidFill>
                <a:srgbClr val="E6CDFF"/>
              </a:solidFill>
            </a:rPr>
            <a:t>    </a:t>
          </a:r>
        </a:p>
        <a:p>
          <a:pPr algn="l"/>
          <a:r>
            <a:rPr lang="sk-SK" sz="2000" b="1" dirty="0" smtClean="0">
              <a:solidFill>
                <a:schemeClr val="bg1"/>
              </a:solidFill>
            </a:rPr>
            <a:t>  </a:t>
          </a:r>
          <a:r>
            <a:rPr lang="sk-SK" sz="2000" b="1" dirty="0" smtClean="0">
              <a:solidFill>
                <a:srgbClr val="006666"/>
              </a:solidFill>
            </a:rPr>
            <a:t>školský rok     </a:t>
          </a:r>
        </a:p>
        <a:p>
          <a:pPr algn="l"/>
          <a:r>
            <a:rPr lang="sk-SK" sz="2000" b="1" smtClean="0">
              <a:solidFill>
                <a:srgbClr val="006666"/>
              </a:solidFill>
            </a:rPr>
            <a:t>  </a:t>
          </a:r>
          <a:r>
            <a:rPr lang="sk-SK" sz="1800" b="1" smtClean="0">
              <a:solidFill>
                <a:srgbClr val="006666"/>
              </a:solidFill>
            </a:rPr>
            <a:t>2013/2014</a:t>
          </a:r>
          <a:endParaRPr lang="sk-SK" sz="1000" b="1" i="0" dirty="0" smtClean="0">
            <a:solidFill>
              <a:srgbClr val="006666"/>
            </a:solidFill>
          </a:endParaRPr>
        </a:p>
      </dgm:t>
    </dgm:pt>
    <dgm:pt modelId="{8FB3F29A-461A-4C0F-9F34-FACE5D182515}" type="sibTrans" cxnId="{AB210D1A-D967-43C8-A4D0-77B1BE2BF99A}">
      <dgm:prSet/>
      <dgm:spPr>
        <a:solidFill>
          <a:srgbClr val="006666"/>
        </a:solidFill>
        <a:ln>
          <a:solidFill>
            <a:srgbClr val="006666"/>
          </a:solidFill>
        </a:ln>
        <a:scene3d>
          <a:camera prst="orthographicFront"/>
          <a:lightRig rig="threePt" dir="t"/>
        </a:scene3d>
        <a:sp3d>
          <a:bevelB w="139700" h="139700" prst="divot"/>
        </a:sp3d>
      </dgm:spPr>
      <dgm:t>
        <a:bodyPr/>
        <a:lstStyle/>
        <a:p>
          <a:endParaRPr lang="sk-SK"/>
        </a:p>
      </dgm:t>
    </dgm:pt>
    <dgm:pt modelId="{D62C1A47-7246-412A-B571-6A46BFE622F4}" type="parTrans" cxnId="{AB210D1A-D967-43C8-A4D0-77B1BE2BF99A}">
      <dgm:prSet/>
      <dgm:spPr/>
      <dgm:t>
        <a:bodyPr/>
        <a:lstStyle/>
        <a:p>
          <a:endParaRPr lang="sk-SK"/>
        </a:p>
      </dgm:t>
    </dgm:pt>
    <dgm:pt modelId="{DF922F0E-B76F-49A1-BC2F-C55F7CCA9821}">
      <dgm:prSet phldrT="[Text]" custT="1"/>
      <dgm:spPr>
        <a:solidFill>
          <a:schemeClr val="bg1">
            <a:alpha val="90000"/>
          </a:schemeClr>
        </a:solidFill>
        <a:ln w="57150">
          <a:solidFill>
            <a:srgbClr val="006666"/>
          </a:solidFill>
        </a:ln>
      </dgm:spPr>
      <dgm:t>
        <a:bodyPr/>
        <a:lstStyle/>
        <a:p>
          <a:endParaRPr lang="sk-SK" sz="1000" b="1" dirty="0">
            <a:solidFill>
              <a:srgbClr val="0066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DC3412EA-C95A-4F5C-AAA7-B9C955A24319}" type="parTrans" cxnId="{8AAB4E73-0525-4B03-8583-533C3D5BD53A}">
      <dgm:prSet/>
      <dgm:spPr/>
      <dgm:t>
        <a:bodyPr/>
        <a:lstStyle/>
        <a:p>
          <a:endParaRPr lang="sk-SK"/>
        </a:p>
      </dgm:t>
    </dgm:pt>
    <dgm:pt modelId="{333316A9-BC04-4776-A8A3-C73490ED7224}" type="sibTrans" cxnId="{8AAB4E73-0525-4B03-8583-533C3D5BD53A}">
      <dgm:prSet/>
      <dgm:spPr/>
      <dgm:t>
        <a:bodyPr/>
        <a:lstStyle/>
        <a:p>
          <a:endParaRPr lang="sk-SK"/>
        </a:p>
      </dgm:t>
    </dgm:pt>
    <dgm:pt modelId="{36632F37-3509-4560-A0D4-3D573A5D0082}">
      <dgm:prSet phldrT="[Text]" custT="1"/>
      <dgm:spPr>
        <a:solidFill>
          <a:schemeClr val="bg1"/>
        </a:solidFill>
        <a:ln w="57150">
          <a:solidFill>
            <a:srgbClr val="006666"/>
          </a:solidFill>
        </a:ln>
      </dgm:spPr>
      <dgm:t>
        <a:bodyPr/>
        <a:lstStyle/>
        <a:p>
          <a:endParaRPr lang="sk-SK" sz="1800" b="1" dirty="0">
            <a:solidFill>
              <a:srgbClr val="66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6864BDAD-1F8F-4AEE-A8F4-66F15BBE611C}" type="parTrans" cxnId="{A85ADF28-2B9B-42D5-AD14-8734AF4ED2AA}">
      <dgm:prSet/>
      <dgm:spPr/>
      <dgm:t>
        <a:bodyPr/>
        <a:lstStyle/>
        <a:p>
          <a:endParaRPr lang="sk-SK"/>
        </a:p>
      </dgm:t>
    </dgm:pt>
    <dgm:pt modelId="{53C33365-4778-45C7-84B1-A4FC25B29EFF}" type="sibTrans" cxnId="{A85ADF28-2B9B-42D5-AD14-8734AF4ED2AA}">
      <dgm:prSet/>
      <dgm:spPr/>
      <dgm:t>
        <a:bodyPr/>
        <a:lstStyle/>
        <a:p>
          <a:endParaRPr lang="sk-SK"/>
        </a:p>
      </dgm:t>
    </dgm:pt>
    <dgm:pt modelId="{96E8C545-35C8-4E7A-8C30-D1294EE7576C}" type="pres">
      <dgm:prSet presAssocID="{AE482974-265E-4E05-8ACF-C4F7F6D9C90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316F40A1-B5CC-4B7C-A918-DA9A069BCABC}" type="pres">
      <dgm:prSet presAssocID="{AE482974-265E-4E05-8ACF-C4F7F6D9C90F}" presName="tSp" presStyleCnt="0"/>
      <dgm:spPr/>
    </dgm:pt>
    <dgm:pt modelId="{3D084CAE-9110-4491-9090-DDBCBD6C1934}" type="pres">
      <dgm:prSet presAssocID="{AE482974-265E-4E05-8ACF-C4F7F6D9C90F}" presName="bSp" presStyleCnt="0"/>
      <dgm:spPr/>
    </dgm:pt>
    <dgm:pt modelId="{12FF2471-2B58-46DA-9CF5-789214A76161}" type="pres">
      <dgm:prSet presAssocID="{AE482974-265E-4E05-8ACF-C4F7F6D9C90F}" presName="process" presStyleCnt="0"/>
      <dgm:spPr/>
    </dgm:pt>
    <dgm:pt modelId="{F5AA344E-4AE9-480C-ACE7-0C63FC95843D}" type="pres">
      <dgm:prSet presAssocID="{04967D97-1A10-4D55-B222-D2690FB32890}" presName="composite1" presStyleCnt="0"/>
      <dgm:spPr/>
    </dgm:pt>
    <dgm:pt modelId="{F7A4D56B-ACD7-4AD2-B3ED-C6384C38A1B2}" type="pres">
      <dgm:prSet presAssocID="{04967D97-1A10-4D55-B222-D2690FB32890}" presName="dummyNode1" presStyleLbl="node1" presStyleIdx="0" presStyleCnt="3"/>
      <dgm:spPr/>
    </dgm:pt>
    <dgm:pt modelId="{4A0695B1-7905-413C-83B3-6D9A7C0ED367}" type="pres">
      <dgm:prSet presAssocID="{04967D97-1A10-4D55-B222-D2690FB32890}" presName="childNode1" presStyleLbl="bgAcc1" presStyleIdx="0" presStyleCnt="3" custScaleX="114430" custScaleY="119210" custLinFactNeighborX="18263" custLinFactNeighborY="13496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55DB4A90-AA12-4746-B923-A6F349128862}" type="pres">
      <dgm:prSet presAssocID="{04967D97-1A10-4D55-B222-D2690FB32890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1B412EBB-F720-445F-A7DE-0BBB8B9F2EB5}" type="pres">
      <dgm:prSet presAssocID="{04967D97-1A10-4D55-B222-D2690FB32890}" presName="parentNode1" presStyleLbl="node1" presStyleIdx="0" presStyleCnt="3" custScaleX="111333" custScaleY="114538" custLinFactNeighborX="3504" custLinFactNeighborY="-37747">
        <dgm:presLayoutVars>
          <dgm:chMax val="1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8D43A2D6-D7AF-4B53-946A-989683CD3C46}" type="pres">
      <dgm:prSet presAssocID="{04967D97-1A10-4D55-B222-D2690FB32890}" presName="connSite1" presStyleCnt="0"/>
      <dgm:spPr/>
    </dgm:pt>
    <dgm:pt modelId="{ED903A3F-5E52-4F8F-8F3F-89258D1B1FBC}" type="pres">
      <dgm:prSet presAssocID="{8FB3F29A-461A-4C0F-9F34-FACE5D182515}" presName="Name9" presStyleLbl="sibTrans2D1" presStyleIdx="0" presStyleCnt="2" custAng="20847335" custLinFactNeighborX="6449" custLinFactNeighborY="-159"/>
      <dgm:spPr/>
      <dgm:t>
        <a:bodyPr/>
        <a:lstStyle/>
        <a:p>
          <a:endParaRPr lang="sk-SK"/>
        </a:p>
      </dgm:t>
    </dgm:pt>
    <dgm:pt modelId="{B29F6363-1E7B-41DC-BD29-745799826C17}" type="pres">
      <dgm:prSet presAssocID="{9BA5E13D-639F-49F3-8D84-380D717BC1E6}" presName="composite2" presStyleCnt="0"/>
      <dgm:spPr/>
    </dgm:pt>
    <dgm:pt modelId="{46823F1F-80D3-407F-94F8-65366D350BD7}" type="pres">
      <dgm:prSet presAssocID="{9BA5E13D-639F-49F3-8D84-380D717BC1E6}" presName="dummyNode2" presStyleLbl="node1" presStyleIdx="0" presStyleCnt="3"/>
      <dgm:spPr/>
    </dgm:pt>
    <dgm:pt modelId="{94A1F85C-030D-4E01-8BAB-8C9A12442F22}" type="pres">
      <dgm:prSet presAssocID="{9BA5E13D-639F-49F3-8D84-380D717BC1E6}" presName="childNode2" presStyleLbl="bgAcc1" presStyleIdx="1" presStyleCnt="3" custScaleY="134664" custLinFactNeighborX="9549" custLinFactNeighborY="11121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77911A7A-8519-4E3D-8723-D7DADC4BF551}" type="pres">
      <dgm:prSet presAssocID="{9BA5E13D-639F-49F3-8D84-380D717BC1E6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F06E6EDD-4D84-4D31-919C-10B47E607845}" type="pres">
      <dgm:prSet presAssocID="{9BA5E13D-639F-49F3-8D84-380D717BC1E6}" presName="parentNode2" presStyleLbl="node1" presStyleIdx="1" presStyleCnt="3" custScaleX="115964" custScaleY="116817" custLinFactNeighborX="-37682" custLinFactNeighborY="26364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E0B77535-DDBD-4CAD-9422-08A25AAF5D36}" type="pres">
      <dgm:prSet presAssocID="{9BA5E13D-639F-49F3-8D84-380D717BC1E6}" presName="connSite2" presStyleCnt="0"/>
      <dgm:spPr/>
    </dgm:pt>
    <dgm:pt modelId="{628FBCCA-97FB-425E-B801-A18139B8FCC1}" type="pres">
      <dgm:prSet presAssocID="{2D56B42F-E028-49F2-8162-DC529BCD9062}" presName="Name18" presStyleLbl="sibTrans2D1" presStyleIdx="1" presStyleCnt="2" custAng="0" custScaleX="118633" custScaleY="106525" custLinFactNeighborX="655" custLinFactNeighborY="19529"/>
      <dgm:spPr/>
      <dgm:t>
        <a:bodyPr/>
        <a:lstStyle/>
        <a:p>
          <a:endParaRPr lang="sk-SK"/>
        </a:p>
      </dgm:t>
    </dgm:pt>
    <dgm:pt modelId="{BD1010CA-4A20-45F5-9776-7B5A61161C63}" type="pres">
      <dgm:prSet presAssocID="{EEC94CA4-EA09-469F-90CD-D2A4602A99FB}" presName="composite1" presStyleCnt="0"/>
      <dgm:spPr/>
    </dgm:pt>
    <dgm:pt modelId="{FC01E8B6-DDA9-4593-81EF-82464160F4FA}" type="pres">
      <dgm:prSet presAssocID="{EEC94CA4-EA09-469F-90CD-D2A4602A99FB}" presName="dummyNode1" presStyleLbl="node1" presStyleIdx="1" presStyleCnt="3"/>
      <dgm:spPr/>
    </dgm:pt>
    <dgm:pt modelId="{02878F1D-65A7-4F1E-9CF3-89A2180894C8}" type="pres">
      <dgm:prSet presAssocID="{EEC94CA4-EA09-469F-90CD-D2A4602A99FB}" presName="childNode1" presStyleLbl="bgAcc1" presStyleIdx="2" presStyleCnt="3" custScaleX="99965" custScaleY="111553" custLinFactNeighborX="-6577" custLinFactNeighborY="496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C4F66E82-D0F4-4404-A04D-191C93E3C483}" type="pres">
      <dgm:prSet presAssocID="{EEC94CA4-EA09-469F-90CD-D2A4602A99FB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0452AE44-09B8-4C01-8565-B9CEE63EFCB7}" type="pres">
      <dgm:prSet presAssocID="{EEC94CA4-EA09-469F-90CD-D2A4602A99FB}" presName="parentNode1" presStyleLbl="node1" presStyleIdx="2" presStyleCnt="3" custScaleY="79583" custLinFactX="-2174" custLinFactNeighborX="-100000" custLinFactNeighborY="50273">
        <dgm:presLayoutVars>
          <dgm:chMax val="1"/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sk-SK"/>
        </a:p>
      </dgm:t>
    </dgm:pt>
    <dgm:pt modelId="{870C6440-CD10-4205-A4F1-6FF7EB9737C6}" type="pres">
      <dgm:prSet presAssocID="{EEC94CA4-EA09-469F-90CD-D2A4602A99FB}" presName="connSite1" presStyleCnt="0"/>
      <dgm:spPr/>
    </dgm:pt>
  </dgm:ptLst>
  <dgm:cxnLst>
    <dgm:cxn modelId="{88BB83BE-C6A1-4A32-86AB-CF361CC55BE9}" type="presOf" srcId="{C84E4ADC-B3B0-4F4C-9A14-B5BF73F9866A}" destId="{77911A7A-8519-4E3D-8723-D7DADC4BF551}" srcOrd="1" destOrd="0" presId="urn:microsoft.com/office/officeart/2005/8/layout/hProcess4"/>
    <dgm:cxn modelId="{57519816-F263-408B-8850-473E33CC4BAA}" type="presOf" srcId="{DF922F0E-B76F-49A1-BC2F-C55F7CCA9821}" destId="{C4F66E82-D0F4-4404-A04D-191C93E3C483}" srcOrd="1" destOrd="0" presId="urn:microsoft.com/office/officeart/2005/8/layout/hProcess4"/>
    <dgm:cxn modelId="{4A9B094E-767B-4045-949B-619B980807E4}" srcId="{04967D97-1A10-4D55-B222-D2690FB32890}" destId="{4FC4F2BB-ECFE-42E9-AB68-03A637A1B12D}" srcOrd="0" destOrd="0" parTransId="{CCE14CE5-271F-4F02-A57A-D55828E560EA}" sibTransId="{8BCA2A2E-E725-489D-B3A2-F528EE4336DC}"/>
    <dgm:cxn modelId="{041CF616-08C9-4917-8F13-1144B7752941}" type="presOf" srcId="{65BD8275-4FDB-426A-8FC7-C08D5E669A5A}" destId="{02878F1D-65A7-4F1E-9CF3-89A2180894C8}" srcOrd="0" destOrd="1" presId="urn:microsoft.com/office/officeart/2005/8/layout/hProcess4"/>
    <dgm:cxn modelId="{5EFC7F0C-545F-4AB5-B473-4A0EBFF7FD4F}" type="presOf" srcId="{2D56B42F-E028-49F2-8162-DC529BCD9062}" destId="{628FBCCA-97FB-425E-B801-A18139B8FCC1}" srcOrd="0" destOrd="0" presId="urn:microsoft.com/office/officeart/2005/8/layout/hProcess4"/>
    <dgm:cxn modelId="{8676CDE9-2866-401E-BDDB-06C361521A1B}" type="presOf" srcId="{ACC393FC-BDC4-41EA-99D0-ACF8ADAD57BE}" destId="{94A1F85C-030D-4E01-8BAB-8C9A12442F22}" srcOrd="0" destOrd="5" presId="urn:microsoft.com/office/officeart/2005/8/layout/hProcess4"/>
    <dgm:cxn modelId="{C81F832A-D7A7-419E-8926-7B99CE84CCB7}" type="presOf" srcId="{65BD8275-4FDB-426A-8FC7-C08D5E669A5A}" destId="{C4F66E82-D0F4-4404-A04D-191C93E3C483}" srcOrd="1" destOrd="1" presId="urn:microsoft.com/office/officeart/2005/8/layout/hProcess4"/>
    <dgm:cxn modelId="{198B6686-6931-46CB-AE6B-78190BC13A71}" type="presOf" srcId="{187E64E2-C1B9-47EA-8EB4-8935982C5406}" destId="{94A1F85C-030D-4E01-8BAB-8C9A12442F22}" srcOrd="0" destOrd="6" presId="urn:microsoft.com/office/officeart/2005/8/layout/hProcess4"/>
    <dgm:cxn modelId="{694AD3F2-B3ED-4566-9D01-9B220E5527FC}" type="presOf" srcId="{04967D97-1A10-4D55-B222-D2690FB32890}" destId="{1B412EBB-F720-445F-A7DE-0BBB8B9F2EB5}" srcOrd="0" destOrd="0" presId="urn:microsoft.com/office/officeart/2005/8/layout/hProcess4"/>
    <dgm:cxn modelId="{3D6CB9DE-F6E0-4DAA-9ABB-7DD5C5620A22}" type="presOf" srcId="{4FC4F2BB-ECFE-42E9-AB68-03A637A1B12D}" destId="{4A0695B1-7905-413C-83B3-6D9A7C0ED367}" srcOrd="0" destOrd="0" presId="urn:microsoft.com/office/officeart/2005/8/layout/hProcess4"/>
    <dgm:cxn modelId="{3A1C987B-1067-4F7B-A2DD-98488570085A}" type="presOf" srcId="{4FC4F2BB-ECFE-42E9-AB68-03A637A1B12D}" destId="{55DB4A90-AA12-4746-B923-A6F349128862}" srcOrd="1" destOrd="0" presId="urn:microsoft.com/office/officeart/2005/8/layout/hProcess4"/>
    <dgm:cxn modelId="{9D866F07-6439-468C-B532-B2D8035251DA}" type="presOf" srcId="{5BA83338-7B56-4684-B1C0-E131ABDC39C2}" destId="{C4F66E82-D0F4-4404-A04D-191C93E3C483}" srcOrd="1" destOrd="2" presId="urn:microsoft.com/office/officeart/2005/8/layout/hProcess4"/>
    <dgm:cxn modelId="{6456B08D-2B8E-4CC6-A3AB-CF239F92A2F7}" type="presOf" srcId="{C5DDAD5D-4694-4C2D-872A-D3C00A459B89}" destId="{94A1F85C-030D-4E01-8BAB-8C9A12442F22}" srcOrd="0" destOrd="4" presId="urn:microsoft.com/office/officeart/2005/8/layout/hProcess4"/>
    <dgm:cxn modelId="{73A4052D-8E16-4E4C-B066-E4DB7A5DCAD7}" srcId="{9BA5E13D-639F-49F3-8D84-380D717BC1E6}" destId="{187E64E2-C1B9-47EA-8EB4-8935982C5406}" srcOrd="6" destOrd="0" parTransId="{E3FD33A4-DE51-478C-8B14-AD0DA7E58DAE}" sibTransId="{242F9DB1-B504-44B1-B46F-68A1D5B34DCD}"/>
    <dgm:cxn modelId="{D83224E3-18A2-4BB0-BDA7-B32275E91AA2}" type="presOf" srcId="{36632F37-3509-4560-A0D4-3D573A5D0082}" destId="{4A0695B1-7905-413C-83B3-6D9A7C0ED367}" srcOrd="0" destOrd="1" presId="urn:microsoft.com/office/officeart/2005/8/layout/hProcess4"/>
    <dgm:cxn modelId="{96528687-ACBF-47FA-8F26-7C74EA58F270}" srcId="{9BA5E13D-639F-49F3-8D84-380D717BC1E6}" destId="{C5DDAD5D-4694-4C2D-872A-D3C00A459B89}" srcOrd="4" destOrd="0" parTransId="{9285F83F-2F71-4CBE-B6EB-C5C4B0AA800E}" sibTransId="{68E589ED-2318-446F-AA6D-78C6B13278FB}"/>
    <dgm:cxn modelId="{9AA0B65D-75E4-44B4-9396-1F8285DBDB4B}" srcId="{EEC94CA4-EA09-469F-90CD-D2A4602A99FB}" destId="{5BA83338-7B56-4684-B1C0-E131ABDC39C2}" srcOrd="2" destOrd="0" parTransId="{75041A45-F52F-43A0-B39F-14A434AD1CF0}" sibTransId="{C7E6FDC9-C55D-4D4E-BA34-F682A94CA17B}"/>
    <dgm:cxn modelId="{F5E0A2EF-8D14-4329-A2CE-097B0F862F11}" srcId="{9BA5E13D-639F-49F3-8D84-380D717BC1E6}" destId="{2B89FC45-404F-4879-BC02-1A6A871A3502}" srcOrd="1" destOrd="0" parTransId="{B7C81C00-9098-47F2-98F1-C6087E4B8059}" sibTransId="{8FC49335-76A5-4F86-99B7-5B2B19256878}"/>
    <dgm:cxn modelId="{0D41E403-FD89-4A18-B9D4-39924821CAA4}" type="presOf" srcId="{9BA5E13D-639F-49F3-8D84-380D717BC1E6}" destId="{F06E6EDD-4D84-4D31-919C-10B47E607845}" srcOrd="0" destOrd="0" presId="urn:microsoft.com/office/officeart/2005/8/layout/hProcess4"/>
    <dgm:cxn modelId="{A31A7488-8B67-4800-9C77-F91115927CDC}" type="presOf" srcId="{E3E113B1-0317-4A82-BB78-3AB82FA654C1}" destId="{55DB4A90-AA12-4746-B923-A6F349128862}" srcOrd="1" destOrd="2" presId="urn:microsoft.com/office/officeart/2005/8/layout/hProcess4"/>
    <dgm:cxn modelId="{9CC517A7-B07C-40AD-BFF2-96583EC05964}" type="presOf" srcId="{ADA7129E-222A-4451-967A-940EEFE54ADA}" destId="{94A1F85C-030D-4E01-8BAB-8C9A12442F22}" srcOrd="0" destOrd="3" presId="urn:microsoft.com/office/officeart/2005/8/layout/hProcess4"/>
    <dgm:cxn modelId="{04A44A0C-70E6-450D-954F-B293A9B850AB}" type="presOf" srcId="{9816A6C8-78E8-43D6-A86B-9E3040A05EB2}" destId="{94A1F85C-030D-4E01-8BAB-8C9A12442F22}" srcOrd="0" destOrd="2" presId="urn:microsoft.com/office/officeart/2005/8/layout/hProcess4"/>
    <dgm:cxn modelId="{8AAB4E73-0525-4B03-8583-533C3D5BD53A}" srcId="{EEC94CA4-EA09-469F-90CD-D2A4602A99FB}" destId="{DF922F0E-B76F-49A1-BC2F-C55F7CCA9821}" srcOrd="0" destOrd="0" parTransId="{DC3412EA-C95A-4F5C-AAA7-B9C955A24319}" sibTransId="{333316A9-BC04-4776-A8A3-C73490ED7224}"/>
    <dgm:cxn modelId="{B97D566C-6DB2-4497-AD81-3BE4CA782ADD}" type="presOf" srcId="{E3E113B1-0317-4A82-BB78-3AB82FA654C1}" destId="{4A0695B1-7905-413C-83B3-6D9A7C0ED367}" srcOrd="0" destOrd="2" presId="urn:microsoft.com/office/officeart/2005/8/layout/hProcess4"/>
    <dgm:cxn modelId="{CEA189C7-B641-4AB5-B3C8-BEDF1DC28C2C}" type="presOf" srcId="{DF922F0E-B76F-49A1-BC2F-C55F7CCA9821}" destId="{02878F1D-65A7-4F1E-9CF3-89A2180894C8}" srcOrd="0" destOrd="0" presId="urn:microsoft.com/office/officeart/2005/8/layout/hProcess4"/>
    <dgm:cxn modelId="{AF3209C0-46B8-46DA-9085-9FE62ACB4710}" srcId="{9BA5E13D-639F-49F3-8D84-380D717BC1E6}" destId="{ADA7129E-222A-4451-967A-940EEFE54ADA}" srcOrd="3" destOrd="0" parTransId="{E2C61614-1DD3-45A2-8C0A-6B228040C83D}" sibTransId="{9F9CDC6A-C8D4-4036-9B85-AE241467FB49}"/>
    <dgm:cxn modelId="{008DEF1B-4833-491A-BECF-B41429A86116}" type="presOf" srcId="{5BA83338-7B56-4684-B1C0-E131ABDC39C2}" destId="{02878F1D-65A7-4F1E-9CF3-89A2180894C8}" srcOrd="0" destOrd="2" presId="urn:microsoft.com/office/officeart/2005/8/layout/hProcess4"/>
    <dgm:cxn modelId="{E6C841F7-D10F-4870-BE4D-53A6D9EE7A0A}" type="presOf" srcId="{EEC94CA4-EA09-469F-90CD-D2A4602A99FB}" destId="{0452AE44-09B8-4C01-8565-B9CEE63EFCB7}" srcOrd="0" destOrd="0" presId="urn:microsoft.com/office/officeart/2005/8/layout/hProcess4"/>
    <dgm:cxn modelId="{D223DCCA-CE94-4F73-AF5E-6D17A091B8A9}" type="presOf" srcId="{ADA7129E-222A-4451-967A-940EEFE54ADA}" destId="{77911A7A-8519-4E3D-8723-D7DADC4BF551}" srcOrd="1" destOrd="3" presId="urn:microsoft.com/office/officeart/2005/8/layout/hProcess4"/>
    <dgm:cxn modelId="{E4818C18-698A-4C3A-8B37-3D1756350BBE}" srcId="{9BA5E13D-639F-49F3-8D84-380D717BC1E6}" destId="{C84E4ADC-B3B0-4F4C-9A14-B5BF73F9866A}" srcOrd="0" destOrd="0" parTransId="{CEB9865A-7835-4A7B-9798-40EC4284F225}" sibTransId="{728B5AB7-EDDD-4A08-AC09-2A3976188F8A}"/>
    <dgm:cxn modelId="{3DFABC1C-D367-45A4-AD74-EE6ABA298725}" type="presOf" srcId="{36632F37-3509-4560-A0D4-3D573A5D0082}" destId="{55DB4A90-AA12-4746-B923-A6F349128862}" srcOrd="1" destOrd="1" presId="urn:microsoft.com/office/officeart/2005/8/layout/hProcess4"/>
    <dgm:cxn modelId="{9C10C3EB-BE1D-4C9C-BBFB-E0D0F8F0C057}" srcId="{9BA5E13D-639F-49F3-8D84-380D717BC1E6}" destId="{9816A6C8-78E8-43D6-A86B-9E3040A05EB2}" srcOrd="2" destOrd="0" parTransId="{6CD6113A-EB4F-44A5-8C44-0153F4599D96}" sibTransId="{1D2E9C07-943B-43D5-AEEF-79F65398B24E}"/>
    <dgm:cxn modelId="{9A7E64C7-6C95-4DB4-A60B-D669E5CE7E66}" srcId="{EEC94CA4-EA09-469F-90CD-D2A4602A99FB}" destId="{65BD8275-4FDB-426A-8FC7-C08D5E669A5A}" srcOrd="1" destOrd="0" parTransId="{BB2513FC-FD40-4724-99D0-B464D77BA819}" sibTransId="{CDA4CB16-E2C2-49B8-B2E0-9FBAE8F6D344}"/>
    <dgm:cxn modelId="{AB210D1A-D967-43C8-A4D0-77B1BE2BF99A}" srcId="{AE482974-265E-4E05-8ACF-C4F7F6D9C90F}" destId="{04967D97-1A10-4D55-B222-D2690FB32890}" srcOrd="0" destOrd="0" parTransId="{D62C1A47-7246-412A-B571-6A46BFE622F4}" sibTransId="{8FB3F29A-461A-4C0F-9F34-FACE5D182515}"/>
    <dgm:cxn modelId="{A85ADF28-2B9B-42D5-AD14-8734AF4ED2AA}" srcId="{04967D97-1A10-4D55-B222-D2690FB32890}" destId="{36632F37-3509-4560-A0D4-3D573A5D0082}" srcOrd="1" destOrd="0" parTransId="{6864BDAD-1F8F-4AEE-A8F4-66F15BBE611C}" sibTransId="{53C33365-4778-45C7-84B1-A4FC25B29EFF}"/>
    <dgm:cxn modelId="{9B480FE3-4D69-4BDC-B537-0620A7B2DAE2}" type="presOf" srcId="{2B89FC45-404F-4879-BC02-1A6A871A3502}" destId="{94A1F85C-030D-4E01-8BAB-8C9A12442F22}" srcOrd="0" destOrd="1" presId="urn:microsoft.com/office/officeart/2005/8/layout/hProcess4"/>
    <dgm:cxn modelId="{956D2352-423B-4158-B82C-F10FABAA0D5E}" type="presOf" srcId="{187E64E2-C1B9-47EA-8EB4-8935982C5406}" destId="{77911A7A-8519-4E3D-8723-D7DADC4BF551}" srcOrd="1" destOrd="6" presId="urn:microsoft.com/office/officeart/2005/8/layout/hProcess4"/>
    <dgm:cxn modelId="{24F54C05-E643-40F5-8454-0708F7E097C4}" type="presOf" srcId="{C5DDAD5D-4694-4C2D-872A-D3C00A459B89}" destId="{77911A7A-8519-4E3D-8723-D7DADC4BF551}" srcOrd="1" destOrd="4" presId="urn:microsoft.com/office/officeart/2005/8/layout/hProcess4"/>
    <dgm:cxn modelId="{955E8253-9930-4E9C-BEBE-C19F70646573}" srcId="{9BA5E13D-639F-49F3-8D84-380D717BC1E6}" destId="{ACC393FC-BDC4-41EA-99D0-ACF8ADAD57BE}" srcOrd="5" destOrd="0" parTransId="{F6369B1E-C136-4BA5-862E-BA4191584DA3}" sibTransId="{74AA658C-FC2D-4DF4-AA79-745C8A3CDF26}"/>
    <dgm:cxn modelId="{CFCF2825-4146-430A-97B0-A52D1AB26AE8}" type="presOf" srcId="{9816A6C8-78E8-43D6-A86B-9E3040A05EB2}" destId="{77911A7A-8519-4E3D-8723-D7DADC4BF551}" srcOrd="1" destOrd="2" presId="urn:microsoft.com/office/officeart/2005/8/layout/hProcess4"/>
    <dgm:cxn modelId="{89DF41A6-995B-4563-88AC-E09613F3B9C1}" type="presOf" srcId="{ACC393FC-BDC4-41EA-99D0-ACF8ADAD57BE}" destId="{77911A7A-8519-4E3D-8723-D7DADC4BF551}" srcOrd="1" destOrd="5" presId="urn:microsoft.com/office/officeart/2005/8/layout/hProcess4"/>
    <dgm:cxn modelId="{0A17AD3E-1FA5-4294-A4C4-8422A3957542}" type="presOf" srcId="{C84E4ADC-B3B0-4F4C-9A14-B5BF73F9866A}" destId="{94A1F85C-030D-4E01-8BAB-8C9A12442F22}" srcOrd="0" destOrd="0" presId="urn:microsoft.com/office/officeart/2005/8/layout/hProcess4"/>
    <dgm:cxn modelId="{79155B75-D785-4D94-88FB-1731CB3A5163}" type="presOf" srcId="{8FB3F29A-461A-4C0F-9F34-FACE5D182515}" destId="{ED903A3F-5E52-4F8F-8F3F-89258D1B1FBC}" srcOrd="0" destOrd="0" presId="urn:microsoft.com/office/officeart/2005/8/layout/hProcess4"/>
    <dgm:cxn modelId="{E7F64581-C6A2-4601-9717-5EA49BD11333}" type="presOf" srcId="{AE482974-265E-4E05-8ACF-C4F7F6D9C90F}" destId="{96E8C545-35C8-4E7A-8C30-D1294EE7576C}" srcOrd="0" destOrd="0" presId="urn:microsoft.com/office/officeart/2005/8/layout/hProcess4"/>
    <dgm:cxn modelId="{A4BC6F9D-520A-4584-9BD3-B34A02FA11E6}" srcId="{04967D97-1A10-4D55-B222-D2690FB32890}" destId="{E3E113B1-0317-4A82-BB78-3AB82FA654C1}" srcOrd="2" destOrd="0" parTransId="{CFD575F2-560C-4BB2-A22C-F7E78288A165}" sibTransId="{FDC056A8-C7CD-4C2A-9BB1-890EF916ABD9}"/>
    <dgm:cxn modelId="{F97FCB7E-A613-464A-8A73-1EEF138BF7C7}" type="presOf" srcId="{2B89FC45-404F-4879-BC02-1A6A871A3502}" destId="{77911A7A-8519-4E3D-8723-D7DADC4BF551}" srcOrd="1" destOrd="1" presId="urn:microsoft.com/office/officeart/2005/8/layout/hProcess4"/>
    <dgm:cxn modelId="{DF0DB70D-3F7B-453C-AE09-4910AB5962A4}" srcId="{AE482974-265E-4E05-8ACF-C4F7F6D9C90F}" destId="{EEC94CA4-EA09-469F-90CD-D2A4602A99FB}" srcOrd="2" destOrd="0" parTransId="{A5182792-20E5-47FA-87F7-4F76AD05986B}" sibTransId="{EBAD7570-CC4E-40FB-9F07-06B196135AE6}"/>
    <dgm:cxn modelId="{83799CDF-F467-4D88-AA6F-DC8E85B65AA4}" srcId="{AE482974-265E-4E05-8ACF-C4F7F6D9C90F}" destId="{9BA5E13D-639F-49F3-8D84-380D717BC1E6}" srcOrd="1" destOrd="0" parTransId="{018FAC27-F6C7-4171-ABA1-87EF0FF7B57A}" sibTransId="{2D56B42F-E028-49F2-8162-DC529BCD9062}"/>
    <dgm:cxn modelId="{0FEC32D1-49C5-43E6-A955-77BCDB943E86}" type="presParOf" srcId="{96E8C545-35C8-4E7A-8C30-D1294EE7576C}" destId="{316F40A1-B5CC-4B7C-A918-DA9A069BCABC}" srcOrd="0" destOrd="0" presId="urn:microsoft.com/office/officeart/2005/8/layout/hProcess4"/>
    <dgm:cxn modelId="{98BF1473-0941-4D97-A7EF-FA76114B6CBC}" type="presParOf" srcId="{96E8C545-35C8-4E7A-8C30-D1294EE7576C}" destId="{3D084CAE-9110-4491-9090-DDBCBD6C1934}" srcOrd="1" destOrd="0" presId="urn:microsoft.com/office/officeart/2005/8/layout/hProcess4"/>
    <dgm:cxn modelId="{A39B4D47-2394-48E4-B05C-F7CE30D79BD2}" type="presParOf" srcId="{96E8C545-35C8-4E7A-8C30-D1294EE7576C}" destId="{12FF2471-2B58-46DA-9CF5-789214A76161}" srcOrd="2" destOrd="0" presId="urn:microsoft.com/office/officeart/2005/8/layout/hProcess4"/>
    <dgm:cxn modelId="{3D322DB1-194B-486B-A491-F9B9ADC7D500}" type="presParOf" srcId="{12FF2471-2B58-46DA-9CF5-789214A76161}" destId="{F5AA344E-4AE9-480C-ACE7-0C63FC95843D}" srcOrd="0" destOrd="0" presId="urn:microsoft.com/office/officeart/2005/8/layout/hProcess4"/>
    <dgm:cxn modelId="{9BAFD319-662A-4213-80B8-29202C787352}" type="presParOf" srcId="{F5AA344E-4AE9-480C-ACE7-0C63FC95843D}" destId="{F7A4D56B-ACD7-4AD2-B3ED-C6384C38A1B2}" srcOrd="0" destOrd="0" presId="urn:microsoft.com/office/officeart/2005/8/layout/hProcess4"/>
    <dgm:cxn modelId="{FE926FCD-9582-44D1-97B0-CF5E0605AA37}" type="presParOf" srcId="{F5AA344E-4AE9-480C-ACE7-0C63FC95843D}" destId="{4A0695B1-7905-413C-83B3-6D9A7C0ED367}" srcOrd="1" destOrd="0" presId="urn:microsoft.com/office/officeart/2005/8/layout/hProcess4"/>
    <dgm:cxn modelId="{94196B89-B75B-4143-BF05-5CB4D0DA58B0}" type="presParOf" srcId="{F5AA344E-4AE9-480C-ACE7-0C63FC95843D}" destId="{55DB4A90-AA12-4746-B923-A6F349128862}" srcOrd="2" destOrd="0" presId="urn:microsoft.com/office/officeart/2005/8/layout/hProcess4"/>
    <dgm:cxn modelId="{5138F9AC-2D5B-45D4-B74A-2B3856400A2E}" type="presParOf" srcId="{F5AA344E-4AE9-480C-ACE7-0C63FC95843D}" destId="{1B412EBB-F720-445F-A7DE-0BBB8B9F2EB5}" srcOrd="3" destOrd="0" presId="urn:microsoft.com/office/officeart/2005/8/layout/hProcess4"/>
    <dgm:cxn modelId="{19D15765-6832-495B-8B68-ADC4F50BC418}" type="presParOf" srcId="{F5AA344E-4AE9-480C-ACE7-0C63FC95843D}" destId="{8D43A2D6-D7AF-4B53-946A-989683CD3C46}" srcOrd="4" destOrd="0" presId="urn:microsoft.com/office/officeart/2005/8/layout/hProcess4"/>
    <dgm:cxn modelId="{DDBF01A9-E5D0-4C33-B2AE-878F4A388B52}" type="presParOf" srcId="{12FF2471-2B58-46DA-9CF5-789214A76161}" destId="{ED903A3F-5E52-4F8F-8F3F-89258D1B1FBC}" srcOrd="1" destOrd="0" presId="urn:microsoft.com/office/officeart/2005/8/layout/hProcess4"/>
    <dgm:cxn modelId="{401263F8-2154-4DAC-8887-F71C6CF32D62}" type="presParOf" srcId="{12FF2471-2B58-46DA-9CF5-789214A76161}" destId="{B29F6363-1E7B-41DC-BD29-745799826C17}" srcOrd="2" destOrd="0" presId="urn:microsoft.com/office/officeart/2005/8/layout/hProcess4"/>
    <dgm:cxn modelId="{3FA6F151-5068-4A21-B4A2-B6C715B3C33A}" type="presParOf" srcId="{B29F6363-1E7B-41DC-BD29-745799826C17}" destId="{46823F1F-80D3-407F-94F8-65366D350BD7}" srcOrd="0" destOrd="0" presId="urn:microsoft.com/office/officeart/2005/8/layout/hProcess4"/>
    <dgm:cxn modelId="{78E3ADF3-FB59-4B00-9322-BF719981430C}" type="presParOf" srcId="{B29F6363-1E7B-41DC-BD29-745799826C17}" destId="{94A1F85C-030D-4E01-8BAB-8C9A12442F22}" srcOrd="1" destOrd="0" presId="urn:microsoft.com/office/officeart/2005/8/layout/hProcess4"/>
    <dgm:cxn modelId="{AE7EC4F7-2028-4215-AE28-6C02309573A4}" type="presParOf" srcId="{B29F6363-1E7B-41DC-BD29-745799826C17}" destId="{77911A7A-8519-4E3D-8723-D7DADC4BF551}" srcOrd="2" destOrd="0" presId="urn:microsoft.com/office/officeart/2005/8/layout/hProcess4"/>
    <dgm:cxn modelId="{479B1540-1453-4DBA-BC1A-04EB56C16F31}" type="presParOf" srcId="{B29F6363-1E7B-41DC-BD29-745799826C17}" destId="{F06E6EDD-4D84-4D31-919C-10B47E607845}" srcOrd="3" destOrd="0" presId="urn:microsoft.com/office/officeart/2005/8/layout/hProcess4"/>
    <dgm:cxn modelId="{66547DD6-2975-4E45-819E-D72F0278B9AC}" type="presParOf" srcId="{B29F6363-1E7B-41DC-BD29-745799826C17}" destId="{E0B77535-DDBD-4CAD-9422-08A25AAF5D36}" srcOrd="4" destOrd="0" presId="urn:microsoft.com/office/officeart/2005/8/layout/hProcess4"/>
    <dgm:cxn modelId="{3BBFDDE7-B374-48A3-BF62-4C284B93AF51}" type="presParOf" srcId="{12FF2471-2B58-46DA-9CF5-789214A76161}" destId="{628FBCCA-97FB-425E-B801-A18139B8FCC1}" srcOrd="3" destOrd="0" presId="urn:microsoft.com/office/officeart/2005/8/layout/hProcess4"/>
    <dgm:cxn modelId="{CFF045D5-657A-42BD-99E0-451C6B4BFBA0}" type="presParOf" srcId="{12FF2471-2B58-46DA-9CF5-789214A76161}" destId="{BD1010CA-4A20-45F5-9776-7B5A61161C63}" srcOrd="4" destOrd="0" presId="urn:microsoft.com/office/officeart/2005/8/layout/hProcess4"/>
    <dgm:cxn modelId="{815834D5-245A-47F9-9711-250039FB6924}" type="presParOf" srcId="{BD1010CA-4A20-45F5-9776-7B5A61161C63}" destId="{FC01E8B6-DDA9-4593-81EF-82464160F4FA}" srcOrd="0" destOrd="0" presId="urn:microsoft.com/office/officeart/2005/8/layout/hProcess4"/>
    <dgm:cxn modelId="{FB88A305-B70D-48A0-85E6-2F969DDED265}" type="presParOf" srcId="{BD1010CA-4A20-45F5-9776-7B5A61161C63}" destId="{02878F1D-65A7-4F1E-9CF3-89A2180894C8}" srcOrd="1" destOrd="0" presId="urn:microsoft.com/office/officeart/2005/8/layout/hProcess4"/>
    <dgm:cxn modelId="{47CED53C-B435-4570-BE6E-6282737876AD}" type="presParOf" srcId="{BD1010CA-4A20-45F5-9776-7B5A61161C63}" destId="{C4F66E82-D0F4-4404-A04D-191C93E3C483}" srcOrd="2" destOrd="0" presId="urn:microsoft.com/office/officeart/2005/8/layout/hProcess4"/>
    <dgm:cxn modelId="{66A3890B-FF4F-4400-8366-2E6F1ACA0289}" type="presParOf" srcId="{BD1010CA-4A20-45F5-9776-7B5A61161C63}" destId="{0452AE44-09B8-4C01-8565-B9CEE63EFCB7}" srcOrd="3" destOrd="0" presId="urn:microsoft.com/office/officeart/2005/8/layout/hProcess4"/>
    <dgm:cxn modelId="{A723C709-E11E-4F37-8118-CBEEF79B6BC5}" type="presParOf" srcId="{BD1010CA-4A20-45F5-9776-7B5A61161C63}" destId="{870C6440-CD10-4205-A4F1-6FF7EB9737C6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0695B1-7905-413C-83B3-6D9A7C0ED367}">
      <dsp:nvSpPr>
        <dsp:cNvPr id="0" name=""/>
        <dsp:cNvSpPr/>
      </dsp:nvSpPr>
      <dsp:spPr>
        <a:xfrm>
          <a:off x="426029" y="1793743"/>
          <a:ext cx="2642418" cy="2270483"/>
        </a:xfrm>
        <a:prstGeom prst="roundRect">
          <a:avLst>
            <a:gd name="adj" fmla="val 10000"/>
          </a:avLst>
        </a:prstGeom>
        <a:solidFill>
          <a:schemeClr val="bg1"/>
        </a:solidFill>
        <a:ln w="57150" cap="flat" cmpd="sng" algn="ctr">
          <a:solidFill>
            <a:srgbClr val="00666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2000" b="1" kern="1200" dirty="0" smtClean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Gymnázium    </a:t>
          </a:r>
          <a:r>
            <a:rPr lang="sk-SK" sz="1600" b="0" kern="1200" dirty="0" smtClean="0">
              <a:solidFill>
                <a:srgbClr val="006666"/>
              </a:solidFill>
              <a:effectLst/>
              <a:latin typeface="Arial" pitchFamily="34" charset="0"/>
              <a:cs typeface="Arial" pitchFamily="34" charset="0"/>
            </a:rPr>
            <a:t>Školská ulica    Spišská Nová Ves</a:t>
          </a:r>
          <a:endParaRPr lang="sk-SK" sz="1600" b="0" kern="1200" dirty="0">
            <a:solidFill>
              <a:srgbClr val="006666"/>
            </a:solidFill>
            <a:effectLst/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sk-SK" sz="1800" b="1" kern="1200" dirty="0">
            <a:solidFill>
              <a:srgbClr val="66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sk-SK" sz="1400" b="1" kern="1200" dirty="0"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478279" y="1845993"/>
        <a:ext cx="2537918" cy="1679451"/>
      </dsp:txXfrm>
    </dsp:sp>
    <dsp:sp modelId="{ED903A3F-5E52-4F8F-8F3F-89258D1B1FBC}">
      <dsp:nvSpPr>
        <dsp:cNvPr id="0" name=""/>
        <dsp:cNvSpPr/>
      </dsp:nvSpPr>
      <dsp:spPr>
        <a:xfrm rot="20847335">
          <a:off x="1836823" y="1992745"/>
          <a:ext cx="2814023" cy="2814023"/>
        </a:xfrm>
        <a:prstGeom prst="leftCircularArrow">
          <a:avLst>
            <a:gd name="adj1" fmla="val 2359"/>
            <a:gd name="adj2" fmla="val 284993"/>
            <a:gd name="adj3" fmla="val 2845541"/>
            <a:gd name="adj4" fmla="val 9809526"/>
            <a:gd name="adj5" fmla="val 2752"/>
          </a:avLst>
        </a:prstGeom>
        <a:solidFill>
          <a:srgbClr val="006666"/>
        </a:solidFill>
        <a:ln>
          <a:solidFill>
            <a:srgbClr val="006666"/>
          </a:solidFill>
        </a:ln>
        <a:effectLst/>
        <a:scene3d>
          <a:camera prst="orthographicFront"/>
          <a:lightRig rig="threePt" dir="t"/>
        </a:scene3d>
        <a:sp3d>
          <a:bevelB w="139700" h="139700" prst="divo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412EBB-F720-445F-A7DE-0BBB8B9F2EB5}">
      <dsp:nvSpPr>
        <dsp:cNvPr id="0" name=""/>
        <dsp:cNvSpPr/>
      </dsp:nvSpPr>
      <dsp:spPr>
        <a:xfrm>
          <a:off x="639676" y="2848665"/>
          <a:ext cx="2285247" cy="934928"/>
        </a:xfrm>
        <a:prstGeom prst="roundRect">
          <a:avLst>
            <a:gd name="adj" fmla="val 10000"/>
          </a:avLst>
        </a:prstGeom>
        <a:solidFill>
          <a:srgbClr val="DCA350"/>
        </a:solidFill>
        <a:ln w="571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6350" rIns="9525" bIns="6350" numCol="1" spcCol="1270" anchor="t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500" b="1" kern="1200" dirty="0" smtClean="0">
              <a:solidFill>
                <a:srgbClr val="E6CDFF"/>
              </a:solidFill>
            </a:rPr>
            <a:t>    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b="1" kern="1200" dirty="0" smtClean="0">
              <a:solidFill>
                <a:schemeClr val="bg1"/>
              </a:solidFill>
            </a:rPr>
            <a:t>  </a:t>
          </a:r>
          <a:r>
            <a:rPr lang="sk-SK" sz="2000" b="1" kern="1200" dirty="0" smtClean="0">
              <a:solidFill>
                <a:srgbClr val="006666"/>
              </a:solidFill>
            </a:rPr>
            <a:t>školský rok     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b="1" kern="1200" smtClean="0">
              <a:solidFill>
                <a:srgbClr val="006666"/>
              </a:solidFill>
            </a:rPr>
            <a:t>  </a:t>
          </a:r>
          <a:r>
            <a:rPr lang="sk-SK" sz="1800" b="1" kern="1200" smtClean="0">
              <a:solidFill>
                <a:srgbClr val="006666"/>
              </a:solidFill>
            </a:rPr>
            <a:t>2013/2014</a:t>
          </a:r>
          <a:endParaRPr lang="sk-SK" sz="1000" b="1" i="0" kern="1200" dirty="0" smtClean="0">
            <a:solidFill>
              <a:srgbClr val="006666"/>
            </a:solidFill>
          </a:endParaRPr>
        </a:p>
      </dsp:txBody>
      <dsp:txXfrm>
        <a:off x="667059" y="2876048"/>
        <a:ext cx="2230481" cy="880162"/>
      </dsp:txXfrm>
    </dsp:sp>
    <dsp:sp modelId="{94A1F85C-030D-4E01-8BAB-8C9A12442F22}">
      <dsp:nvSpPr>
        <dsp:cNvPr id="0" name=""/>
        <dsp:cNvSpPr/>
      </dsp:nvSpPr>
      <dsp:spPr>
        <a:xfrm>
          <a:off x="3389644" y="1661660"/>
          <a:ext cx="2309201" cy="2564821"/>
        </a:xfrm>
        <a:prstGeom prst="roundRect">
          <a:avLst>
            <a:gd name="adj" fmla="val 10000"/>
          </a:avLst>
        </a:prstGeom>
        <a:solidFill>
          <a:srgbClr val="DCA350"/>
        </a:solidFill>
        <a:ln w="57150" cap="flat" cmpd="sng" algn="ctr">
          <a:solidFill>
            <a:srgbClr val="00666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sk-SK" sz="10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sk-SK" sz="10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sk-SK" sz="10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1800" b="1" kern="1200" dirty="0" smtClean="0">
              <a:solidFill>
                <a:srgbClr val="006666"/>
              </a:solidFill>
              <a:effectLst/>
              <a:latin typeface="Arial" pitchFamily="34" charset="0"/>
              <a:cs typeface="Arial" pitchFamily="34" charset="0"/>
            </a:rPr>
            <a:t>počet chlapcov  51</a:t>
          </a:r>
          <a:endParaRPr lang="sk-SK" sz="1800" b="1" kern="1200" dirty="0">
            <a:solidFill>
              <a:srgbClr val="006666"/>
            </a:solidFill>
            <a:effectLst/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1800" b="1" kern="1200" dirty="0" smtClean="0">
              <a:solidFill>
                <a:srgbClr val="006666"/>
              </a:solidFill>
              <a:effectLst/>
              <a:latin typeface="Arial" pitchFamily="34" charset="0"/>
              <a:cs typeface="Arial" pitchFamily="34" charset="0"/>
            </a:rPr>
            <a:t>počet dievčat              35</a:t>
          </a:r>
          <a:endParaRPr lang="sk-SK" sz="1800" b="1" kern="1200" dirty="0">
            <a:solidFill>
              <a:srgbClr val="006666"/>
            </a:solidFill>
            <a:effectLst/>
            <a:latin typeface="Arial" pitchFamily="34" charset="0"/>
            <a:cs typeface="Arial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sk-SK" sz="10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sk-SK" sz="10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3448668" y="2270289"/>
        <a:ext cx="2191153" cy="1897168"/>
      </dsp:txXfrm>
    </dsp:sp>
    <dsp:sp modelId="{628FBCCA-97FB-425E-B801-A18139B8FCC1}">
      <dsp:nvSpPr>
        <dsp:cNvPr id="0" name=""/>
        <dsp:cNvSpPr/>
      </dsp:nvSpPr>
      <dsp:spPr>
        <a:xfrm>
          <a:off x="3343446" y="1111017"/>
          <a:ext cx="4317944" cy="3877243"/>
        </a:xfrm>
        <a:prstGeom prst="circularArrow">
          <a:avLst>
            <a:gd name="adj1" fmla="val 1824"/>
            <a:gd name="adj2" fmla="val 217652"/>
            <a:gd name="adj3" fmla="val 19510946"/>
            <a:gd name="adj4" fmla="val 12479619"/>
            <a:gd name="adj5" fmla="val 2128"/>
          </a:avLst>
        </a:prstGeom>
        <a:solidFill>
          <a:srgbClr val="006666"/>
        </a:solidFill>
        <a:ln>
          <a:solidFill>
            <a:srgbClr val="006666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6E6EDD-4D84-4D31-919C-10B47E607845}">
      <dsp:nvSpPr>
        <dsp:cNvPr id="0" name=""/>
        <dsp:cNvSpPr/>
      </dsp:nvSpPr>
      <dsp:spPr>
        <a:xfrm>
          <a:off x="2744984" y="1518389"/>
          <a:ext cx="2380304" cy="953531"/>
        </a:xfrm>
        <a:prstGeom prst="roundRect">
          <a:avLst>
            <a:gd name="adj" fmla="val 10000"/>
          </a:avLst>
        </a:prstGeom>
        <a:solidFill>
          <a:srgbClr val="DCA350"/>
        </a:solidFill>
        <a:ln w="571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b="1" kern="1200" dirty="0" smtClean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ahoma" pitchFamily="34" charset="0"/>
              <a:cs typeface="Arial" pitchFamily="34" charset="0"/>
            </a:rPr>
            <a:t>študenti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b="1" kern="1200" dirty="0" smtClean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ahoma" pitchFamily="34" charset="0"/>
              <a:cs typeface="Arial" pitchFamily="34" charset="0"/>
            </a:rPr>
            <a:t>2. a 3. ročníka</a:t>
          </a:r>
          <a:endParaRPr lang="sk-SK" sz="1200" b="1" kern="1200" dirty="0">
            <a:solidFill>
              <a:srgbClr val="006666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2772912" y="1546317"/>
        <a:ext cx="2324448" cy="897675"/>
      </dsp:txXfrm>
    </dsp:sp>
    <dsp:sp modelId="{02878F1D-65A7-4F1E-9CF3-89A2180894C8}">
      <dsp:nvSpPr>
        <dsp:cNvPr id="0" name=""/>
        <dsp:cNvSpPr/>
      </dsp:nvSpPr>
      <dsp:spPr>
        <a:xfrm>
          <a:off x="6063425" y="1733287"/>
          <a:ext cx="2308393" cy="2124647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57150" cap="flat" cmpd="sng" algn="ctr">
          <a:solidFill>
            <a:srgbClr val="00666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sk-SK" sz="1000" b="1" kern="1200" dirty="0">
            <a:solidFill>
              <a:srgbClr val="0066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1800" b="1" kern="1200" dirty="0" smtClean="0">
              <a:solidFill>
                <a:srgbClr val="003B3A"/>
              </a:solidFill>
              <a:latin typeface="Arial" pitchFamily="34" charset="0"/>
              <a:cs typeface="Arial" pitchFamily="34" charset="0"/>
            </a:rPr>
            <a:t>Registrovaní športovci            </a:t>
          </a:r>
          <a:r>
            <a:rPr lang="sk-SK" sz="1600" b="0" kern="1200" dirty="0" smtClean="0">
              <a:solidFill>
                <a:srgbClr val="003B3A"/>
              </a:solidFill>
              <a:latin typeface="Arial" pitchFamily="34" charset="0"/>
              <a:cs typeface="Arial" pitchFamily="34" charset="0"/>
            </a:rPr>
            <a:t>2 triedy</a:t>
          </a:r>
          <a:endParaRPr lang="sk-SK" sz="1600" b="0" kern="1200" dirty="0">
            <a:solidFill>
              <a:srgbClr val="003B3A"/>
            </a:solidFill>
            <a:latin typeface="Arial" pitchFamily="34" charset="0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1600" b="1" kern="1200" dirty="0" smtClean="0">
              <a:solidFill>
                <a:srgbClr val="003B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Rekreačne športujúci a nešportujúci          </a:t>
          </a:r>
          <a:r>
            <a:rPr lang="sk-SK" sz="1600" b="0" kern="1200" dirty="0" smtClean="0">
              <a:solidFill>
                <a:srgbClr val="003B3A"/>
              </a:solidFill>
              <a:effectLst/>
              <a:latin typeface="Arial" pitchFamily="34" charset="0"/>
              <a:cs typeface="Arial" pitchFamily="34" charset="0"/>
            </a:rPr>
            <a:t>2 triedy</a:t>
          </a:r>
          <a:endParaRPr lang="sk-SK" sz="1600" b="0" kern="1200" dirty="0">
            <a:solidFill>
              <a:srgbClr val="003B3A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6112319" y="1782181"/>
        <a:ext cx="2210605" cy="1571577"/>
      </dsp:txXfrm>
    </dsp:sp>
    <dsp:sp modelId="{0452AE44-09B8-4C01-8565-B9CEE63EFCB7}">
      <dsp:nvSpPr>
        <dsp:cNvPr id="0" name=""/>
        <dsp:cNvSpPr/>
      </dsp:nvSpPr>
      <dsp:spPr>
        <a:xfrm>
          <a:off x="4630805" y="3738946"/>
          <a:ext cx="2052623" cy="649604"/>
        </a:xfrm>
        <a:prstGeom prst="flowChartAlternateProcess">
          <a:avLst/>
        </a:prstGeom>
        <a:solidFill>
          <a:srgbClr val="DCA350"/>
        </a:solidFill>
        <a:ln w="571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b="1" kern="1200" dirty="0" smtClean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spolu 86</a:t>
          </a:r>
          <a:endParaRPr lang="sk-SK" sz="2000" b="1" kern="1200" dirty="0">
            <a:solidFill>
              <a:srgbClr val="0066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4662515" y="3770656"/>
        <a:ext cx="1989203" cy="5861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</cdr:x>
      <cdr:y>0.00428</cdr:y>
    </cdr:from>
    <cdr:to>
      <cdr:x>0.86296</cdr:x>
      <cdr:y>0.12384</cdr:y>
    </cdr:to>
    <cdr:sp macro="" textlink="">
      <cdr:nvSpPr>
        <cdr:cNvPr id="2" name="BlokTextu 1"/>
        <cdr:cNvSpPr txBox="1"/>
      </cdr:nvSpPr>
      <cdr:spPr>
        <a:xfrm xmlns:a="http://schemas.openxmlformats.org/drawingml/2006/main">
          <a:off x="144016" y="14444"/>
          <a:ext cx="6069987" cy="4031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sk-SK" sz="1100"/>
        </a:p>
      </cdr:txBody>
    </cdr:sp>
  </cdr:relSizeAnchor>
  <cdr:relSizeAnchor xmlns:cdr="http://schemas.openxmlformats.org/drawingml/2006/chartDrawing">
    <cdr:from>
      <cdr:x>0.09759</cdr:x>
      <cdr:y>0.1352</cdr:y>
    </cdr:from>
    <cdr:to>
      <cdr:x>0.15173</cdr:x>
      <cdr:y>0.24473</cdr:y>
    </cdr:to>
    <cdr:sp macro="" textlink="">
      <cdr:nvSpPr>
        <cdr:cNvPr id="3" name="Obdĺžnik 2"/>
        <cdr:cNvSpPr/>
      </cdr:nvSpPr>
      <cdr:spPr>
        <a:xfrm xmlns:a="http://schemas.openxmlformats.org/drawingml/2006/main">
          <a:off x="576063" y="792088"/>
          <a:ext cx="319576" cy="6416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sk-SK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k-SK" b="1" dirty="0" smtClean="0">
              <a:solidFill>
                <a:srgbClr val="C68628"/>
              </a:solidFill>
            </a:rPr>
            <a:t>%</a:t>
          </a:r>
          <a:endParaRPr lang="sk-SK" b="1" dirty="0">
            <a:solidFill>
              <a:srgbClr val="C68628"/>
            </a:solidFill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0.07943</cdr:x>
      <cdr:y>0.07826</cdr:y>
    </cdr:from>
    <cdr:to>
      <cdr:x>0.92239</cdr:x>
      <cdr:y>0.19782</cdr:y>
    </cdr:to>
    <cdr:sp macro="" textlink="">
      <cdr:nvSpPr>
        <cdr:cNvPr id="2" name="BlokTextu 1"/>
        <cdr:cNvSpPr txBox="1"/>
      </cdr:nvSpPr>
      <cdr:spPr>
        <a:xfrm xmlns:a="http://schemas.openxmlformats.org/drawingml/2006/main">
          <a:off x="419120" y="342904"/>
          <a:ext cx="4448174" cy="5238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sk-SK" sz="110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0.07943</cdr:x>
      <cdr:y>0.07826</cdr:y>
    </cdr:from>
    <cdr:to>
      <cdr:x>0.92239</cdr:x>
      <cdr:y>0.19782</cdr:y>
    </cdr:to>
    <cdr:sp macro="" textlink="">
      <cdr:nvSpPr>
        <cdr:cNvPr id="2" name="BlokTextu 1"/>
        <cdr:cNvSpPr txBox="1"/>
      </cdr:nvSpPr>
      <cdr:spPr>
        <a:xfrm xmlns:a="http://schemas.openxmlformats.org/drawingml/2006/main">
          <a:off x="419120" y="342904"/>
          <a:ext cx="4448174" cy="5238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sk-SK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0.03791</cdr:x>
      <cdr:y>0.07174</cdr:y>
    </cdr:from>
    <cdr:to>
      <cdr:x>0.88087</cdr:x>
      <cdr:y>0.1913</cdr:y>
    </cdr:to>
    <cdr:sp macro="" textlink="">
      <cdr:nvSpPr>
        <cdr:cNvPr id="2" name="BlokTextu 1"/>
        <cdr:cNvSpPr txBox="1"/>
      </cdr:nvSpPr>
      <cdr:spPr>
        <a:xfrm xmlns:a="http://schemas.openxmlformats.org/drawingml/2006/main">
          <a:off x="200033" y="314329"/>
          <a:ext cx="4448174" cy="5238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sk-SK" sz="110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0.03791</cdr:x>
      <cdr:y>0.07174</cdr:y>
    </cdr:from>
    <cdr:to>
      <cdr:x>0.88087</cdr:x>
      <cdr:y>0.1913</cdr:y>
    </cdr:to>
    <cdr:sp macro="" textlink="">
      <cdr:nvSpPr>
        <cdr:cNvPr id="2" name="BlokTextu 1"/>
        <cdr:cNvSpPr txBox="1"/>
      </cdr:nvSpPr>
      <cdr:spPr>
        <a:xfrm xmlns:a="http://schemas.openxmlformats.org/drawingml/2006/main">
          <a:off x="200033" y="314329"/>
          <a:ext cx="4448174" cy="5238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sk-SK" sz="110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0.06667</cdr:x>
      <cdr:y>0.03774</cdr:y>
    </cdr:from>
    <cdr:to>
      <cdr:x>0.90963</cdr:x>
      <cdr:y>0.1573</cdr:y>
    </cdr:to>
    <cdr:sp macro="" textlink="">
      <cdr:nvSpPr>
        <cdr:cNvPr id="2" name="BlokTextu 1"/>
        <cdr:cNvSpPr txBox="1"/>
      </cdr:nvSpPr>
      <cdr:spPr>
        <a:xfrm xmlns:a="http://schemas.openxmlformats.org/drawingml/2006/main">
          <a:off x="288032" y="144016"/>
          <a:ext cx="3641992" cy="4562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sk-SK" sz="110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0.07943</cdr:x>
      <cdr:y>0.07826</cdr:y>
    </cdr:from>
    <cdr:to>
      <cdr:x>0.92239</cdr:x>
      <cdr:y>0.19782</cdr:y>
    </cdr:to>
    <cdr:sp macro="" textlink="">
      <cdr:nvSpPr>
        <cdr:cNvPr id="2" name="BlokTextu 1"/>
        <cdr:cNvSpPr txBox="1"/>
      </cdr:nvSpPr>
      <cdr:spPr>
        <a:xfrm xmlns:a="http://schemas.openxmlformats.org/drawingml/2006/main">
          <a:off x="419120" y="342904"/>
          <a:ext cx="4448174" cy="5238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sk-SK" sz="110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0.03791</cdr:x>
      <cdr:y>0.07174</cdr:y>
    </cdr:from>
    <cdr:to>
      <cdr:x>0.88087</cdr:x>
      <cdr:y>0.1913</cdr:y>
    </cdr:to>
    <cdr:sp macro="" textlink="">
      <cdr:nvSpPr>
        <cdr:cNvPr id="2" name="BlokTextu 1"/>
        <cdr:cNvSpPr txBox="1"/>
      </cdr:nvSpPr>
      <cdr:spPr>
        <a:xfrm xmlns:a="http://schemas.openxmlformats.org/drawingml/2006/main">
          <a:off x="200033" y="314329"/>
          <a:ext cx="4448174" cy="5238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sk-SK" sz="110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0.11076</cdr:x>
      <cdr:y>0.06842</cdr:y>
    </cdr:from>
    <cdr:to>
      <cdr:x>0.95372</cdr:x>
      <cdr:y>0.18798</cdr:y>
    </cdr:to>
    <cdr:sp macro="" textlink="">
      <cdr:nvSpPr>
        <cdr:cNvPr id="2" name="BlokTextu 1"/>
        <cdr:cNvSpPr txBox="1"/>
      </cdr:nvSpPr>
      <cdr:spPr>
        <a:xfrm xmlns:a="http://schemas.openxmlformats.org/drawingml/2006/main">
          <a:off x="720080" y="216024"/>
          <a:ext cx="5480072" cy="3774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sk-SK" sz="110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0.07943</cdr:x>
      <cdr:y>0.07826</cdr:y>
    </cdr:from>
    <cdr:to>
      <cdr:x>0.92239</cdr:x>
      <cdr:y>0.19782</cdr:y>
    </cdr:to>
    <cdr:sp macro="" textlink="">
      <cdr:nvSpPr>
        <cdr:cNvPr id="2" name="BlokTextu 1"/>
        <cdr:cNvSpPr txBox="1"/>
      </cdr:nvSpPr>
      <cdr:spPr>
        <a:xfrm xmlns:a="http://schemas.openxmlformats.org/drawingml/2006/main">
          <a:off x="419120" y="342904"/>
          <a:ext cx="4448174" cy="5238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sk-SK" sz="110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0.23179</cdr:x>
      <cdr:y>0.1242</cdr:y>
    </cdr:from>
    <cdr:to>
      <cdr:x>0.37538</cdr:x>
      <cdr:y>0.19872</cdr:y>
    </cdr:to>
    <cdr:sp macro="" textlink="">
      <cdr:nvSpPr>
        <cdr:cNvPr id="2" name="Šípka doprava 1"/>
        <cdr:cNvSpPr/>
      </cdr:nvSpPr>
      <cdr:spPr>
        <a:xfrm xmlns:a="http://schemas.openxmlformats.org/drawingml/2006/main" rot="5400000">
          <a:off x="1118042" y="178102"/>
          <a:ext cx="216023" cy="579899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FBF4E9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sk-SK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sk-SK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89A345-A91E-441B-9035-AF8781385DE9}" type="datetimeFigureOut">
              <a:rPr lang="sk-SK" smtClean="0"/>
              <a:t>06.11.2019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385579-4BD1-4E65-9C08-55F3F9D4EB8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5706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k-SK" smtClean="0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29503" indent="-280578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22312" indent="-224462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571236" indent="-224462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20161" indent="-224462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469086" indent="-2244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18010" indent="-2244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366935" indent="-2244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15860" indent="-2244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03BAEF55-7A27-46FE-A6AF-18733FE72604}" type="slidenum">
              <a:rPr lang="sk-SK" smtClean="0"/>
              <a:pPr eaLnBrk="1" hangingPunct="1"/>
              <a:t>18</a:t>
            </a:fld>
            <a:endParaRPr lang="sk-SK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20CA8-0665-4799-9043-C5C2A14E4F72}" type="datetimeFigureOut">
              <a:rPr lang="sk-SK" smtClean="0"/>
              <a:t>06.11.2019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85C10-E68D-4BF4-A083-A67491D80B76}" type="slidenum">
              <a:rPr lang="sk-SK" smtClean="0"/>
              <a:t>‹#›</a:t>
            </a:fld>
            <a:endParaRPr lang="sk-SK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20CA8-0665-4799-9043-C5C2A14E4F72}" type="datetimeFigureOut">
              <a:rPr lang="sk-SK" smtClean="0"/>
              <a:t>06.11.2019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85C10-E68D-4BF4-A083-A67491D80B7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20CA8-0665-4799-9043-C5C2A14E4F72}" type="datetimeFigureOut">
              <a:rPr lang="sk-SK" smtClean="0"/>
              <a:t>06.11.2019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85C10-E68D-4BF4-A083-A67491D80B7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20CA8-0665-4799-9043-C5C2A14E4F72}" type="datetimeFigureOut">
              <a:rPr lang="sk-SK" smtClean="0"/>
              <a:t>06.11.2019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85C10-E68D-4BF4-A083-A67491D80B7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20CA8-0665-4799-9043-C5C2A14E4F72}" type="datetimeFigureOut">
              <a:rPr lang="sk-SK" smtClean="0"/>
              <a:t>06.11.2019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85C10-E68D-4BF4-A083-A67491D80B76}" type="slidenum">
              <a:rPr lang="sk-SK" smtClean="0"/>
              <a:t>‹#›</a:t>
            </a:fld>
            <a:endParaRPr lang="sk-SK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20CA8-0665-4799-9043-C5C2A14E4F72}" type="datetimeFigureOut">
              <a:rPr lang="sk-SK" smtClean="0"/>
              <a:t>06.11.2019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85C10-E68D-4BF4-A083-A67491D80B7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20CA8-0665-4799-9043-C5C2A14E4F72}" type="datetimeFigureOut">
              <a:rPr lang="sk-SK" smtClean="0"/>
              <a:t>06.11.2019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85C10-E68D-4BF4-A083-A67491D80B76}" type="slidenum">
              <a:rPr lang="sk-SK" smtClean="0"/>
              <a:t>‹#›</a:t>
            </a:fld>
            <a:endParaRPr lang="sk-SK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20CA8-0665-4799-9043-C5C2A14E4F72}" type="datetimeFigureOut">
              <a:rPr lang="sk-SK" smtClean="0"/>
              <a:t>06.11.2019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85C10-E68D-4BF4-A083-A67491D80B7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20CA8-0665-4799-9043-C5C2A14E4F72}" type="datetimeFigureOut">
              <a:rPr lang="sk-SK" smtClean="0"/>
              <a:t>06.11.2019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85C10-E68D-4BF4-A083-A67491D80B7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20CA8-0665-4799-9043-C5C2A14E4F72}" type="datetimeFigureOut">
              <a:rPr lang="sk-SK" smtClean="0"/>
              <a:t>06.11.2019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85C10-E68D-4BF4-A083-A67491D80B76}" type="slidenum">
              <a:rPr lang="sk-SK" smtClean="0"/>
              <a:t>‹#›</a:t>
            </a:fld>
            <a:endParaRPr lang="sk-SK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20CA8-0665-4799-9043-C5C2A14E4F72}" type="datetimeFigureOut">
              <a:rPr lang="sk-SK" smtClean="0"/>
              <a:t>06.11.2019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85C10-E68D-4BF4-A083-A67491D80B7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0C3">
            <a:alpha val="3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8820CA8-0665-4799-9043-C5C2A14E4F72}" type="datetimeFigureOut">
              <a:rPr lang="sk-SK" smtClean="0"/>
              <a:t>06.11.2019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F685C10-E68D-4BF4-A083-A67491D80B76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chart" Target="../charts/char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175351" cy="1793167"/>
          </a:xfrm>
        </p:spPr>
        <p:txBody>
          <a:bodyPr>
            <a:normAutofit fontScale="90000"/>
          </a:bodyPr>
          <a:lstStyle/>
          <a:p>
            <a:r>
              <a:rPr lang="sk-SK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Analýza funkčných, </a:t>
            </a:r>
            <a:r>
              <a:rPr lang="sk-SK" sz="32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antropometrických</a:t>
            </a:r>
            <a:r>
              <a:rPr lang="sk-SK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sk-SK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sk-SK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biochemických vyšetrení </a:t>
            </a:r>
            <a:br>
              <a:rPr lang="sk-SK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sk-SK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 stredoškolákov </a:t>
            </a:r>
            <a:br>
              <a:rPr lang="sk-SK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sk-SK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vo vzťahu k pohybovej aktivite</a:t>
            </a:r>
            <a:endParaRPr lang="sk-SK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35697" y="5013176"/>
            <a:ext cx="6661756" cy="882119"/>
          </a:xfrm>
        </p:spPr>
        <p:txBody>
          <a:bodyPr>
            <a:normAutofit fontScale="55000" lnSpcReduction="20000"/>
          </a:bodyPr>
          <a:lstStyle/>
          <a:p>
            <a:r>
              <a:rPr lang="sk-SK" sz="2400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u t o r i </a:t>
            </a:r>
            <a:r>
              <a:rPr lang="sk-SK" sz="2400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endParaRPr lang="sk-SK" sz="2400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sk-SK" sz="2400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MUDr</a:t>
            </a:r>
            <a:r>
              <a:rPr lang="sk-SK" sz="2400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sk-SK" sz="2400" dirty="0" err="1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Mišenda</a:t>
            </a:r>
            <a:r>
              <a:rPr lang="sk-SK" sz="2400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sk-SK" sz="2400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Peter</a:t>
            </a:r>
          </a:p>
          <a:p>
            <a:r>
              <a:rPr lang="sk-SK" sz="2400" dirty="0" err="1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Mederiová</a:t>
            </a:r>
            <a:r>
              <a:rPr lang="sk-SK" sz="2400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Terézia, DAHE</a:t>
            </a:r>
            <a:endParaRPr lang="sk-SK" sz="2400" dirty="0" smtClean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sk-SK" sz="2400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Ing. </a:t>
            </a:r>
            <a:r>
              <a:rPr lang="sk-SK" sz="2400" dirty="0" err="1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Rešovský</a:t>
            </a:r>
            <a:r>
              <a:rPr lang="sk-SK" sz="2400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sk-SK" sz="2400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Jozef</a:t>
            </a:r>
            <a:endParaRPr lang="sk-SK" sz="2400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683568" y="3573016"/>
            <a:ext cx="7848872" cy="936104"/>
          </a:xfrm>
          <a:prstGeom prst="rect">
            <a:avLst/>
          </a:prstGeom>
          <a:solidFill>
            <a:srgbClr val="DCA350"/>
          </a:solidFill>
          <a:ln>
            <a:solidFill>
              <a:schemeClr val="accent1"/>
            </a:solidFill>
          </a:ln>
        </p:spPr>
        <p:txBody>
          <a:bodyPr vert="horz">
            <a:normAutofit fontScale="92500" lnSpcReduction="20000"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k-SK" sz="3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sk-SK" sz="1600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sk-SK" sz="1400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Oddelenie :  V ý c h o v a    k    z d r a v i u </a:t>
            </a:r>
          </a:p>
          <a:p>
            <a:r>
              <a:rPr lang="sk-SK" sz="1400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sk-SK" sz="1400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</a:t>
            </a:r>
            <a:r>
              <a:rPr lang="sk-SK" sz="1600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Regionálny úrad verejného zdravotníctva </a:t>
            </a:r>
          </a:p>
          <a:p>
            <a:r>
              <a:rPr lang="sk-SK" sz="1600" b="0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sk-SK" sz="1600" b="0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</a:t>
            </a:r>
            <a:r>
              <a:rPr lang="sk-SK" sz="1400" b="0" dirty="0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so sídlom v Spišskej Novej Vsi</a:t>
            </a:r>
            <a:endParaRPr lang="sk-SK" sz="1600" b="0" dirty="0">
              <a:solidFill>
                <a:srgbClr val="00666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57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 3" descr="životná pohoda u stredoškolákov" title="Životná pohoda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536244"/>
              </p:ext>
            </p:extLst>
          </p:nvPr>
        </p:nvGraphicFramePr>
        <p:xfrm>
          <a:off x="395536" y="836712"/>
          <a:ext cx="4032448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f 6" descr="životná pohoda u stredoškolákov" title="Životná pohoda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9697384"/>
              </p:ext>
            </p:extLst>
          </p:nvPr>
        </p:nvGraphicFramePr>
        <p:xfrm>
          <a:off x="4499992" y="3645024"/>
          <a:ext cx="4176464" cy="2701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af 4" descr="životná pohoda u stredoškolákov" title="Životná pohoda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9613807"/>
              </p:ext>
            </p:extLst>
          </p:nvPr>
        </p:nvGraphicFramePr>
        <p:xfrm>
          <a:off x="4427984" y="836712"/>
          <a:ext cx="4248472" cy="2845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2014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683568" y="455684"/>
            <a:ext cx="4328150" cy="452646"/>
          </a:xfrm>
          <a:prstGeom prst="rect">
            <a:avLst/>
          </a:prstGeom>
          <a:solidFill>
            <a:srgbClr val="F3E0C3"/>
          </a:solidFill>
          <a:ln w="57150">
            <a:solidFill>
              <a:schemeClr val="bg1"/>
            </a:solidFill>
            <a:prstDash val="solid"/>
          </a:ln>
        </p:spPr>
        <p:txBody>
          <a:bodyPr>
            <a:normAutofit fontScale="2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66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sk-SK" sz="135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sk-SK" sz="96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FUNKČNÉ VYŠETRENIA :</a:t>
            </a:r>
            <a:endParaRPr lang="sk-SK" sz="9600" b="1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Graf 4" descr="životná pohoda u stredoškolákov" title="Životná pohoda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4527425"/>
              </p:ext>
            </p:extLst>
          </p:nvPr>
        </p:nvGraphicFramePr>
        <p:xfrm>
          <a:off x="683568" y="1196752"/>
          <a:ext cx="3888432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Šípka doprava 5"/>
          <p:cNvSpPr/>
          <p:nvPr/>
        </p:nvSpPr>
        <p:spPr>
          <a:xfrm rot="5400000">
            <a:off x="1637674" y="1426251"/>
            <a:ext cx="252028" cy="864096"/>
          </a:xfrm>
          <a:prstGeom prst="rightArrow">
            <a:avLst/>
          </a:prstGeom>
          <a:solidFill>
            <a:srgbClr val="F3E0C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aphicFrame>
        <p:nvGraphicFramePr>
          <p:cNvPr id="7" name="Graf 6" descr="životná pohoda u stredoškolákov" title="Životná pohoda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1503160"/>
              </p:ext>
            </p:extLst>
          </p:nvPr>
        </p:nvGraphicFramePr>
        <p:xfrm>
          <a:off x="4788024" y="1196752"/>
          <a:ext cx="3744416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Šípka doprava 7"/>
          <p:cNvSpPr/>
          <p:nvPr/>
        </p:nvSpPr>
        <p:spPr>
          <a:xfrm rot="5400000">
            <a:off x="5638824" y="1692885"/>
            <a:ext cx="252028" cy="657484"/>
          </a:xfrm>
          <a:prstGeom prst="rightArrow">
            <a:avLst/>
          </a:prstGeom>
          <a:solidFill>
            <a:srgbClr val="FBF4E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4248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686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C:\Users\User\Pictures\2015-06-01 TM\tm 00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" t="55049" r="2272" b="16280"/>
          <a:stretch/>
        </p:blipFill>
        <p:spPr bwMode="auto">
          <a:xfrm>
            <a:off x="630141" y="1887633"/>
            <a:ext cx="8208912" cy="429128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657315" y="692696"/>
            <a:ext cx="8181738" cy="1029100"/>
          </a:xfrm>
          <a:prstGeom prst="rect">
            <a:avLst/>
          </a:prstGeom>
          <a:solidFill>
            <a:srgbClr val="F3E0C3"/>
          </a:solidFill>
          <a:ln w="57150">
            <a:solidFill>
              <a:schemeClr val="bg1"/>
            </a:solidFill>
            <a:prstDash val="solid"/>
          </a:ln>
        </p:spPr>
        <p:txBody>
          <a:bodyPr>
            <a:normAutofit fontScale="4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32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</a:p>
          <a:p>
            <a:pPr algn="ctr"/>
            <a:r>
              <a:rPr lang="sk-SK" sz="10000" dirty="0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Oblasť</a:t>
            </a:r>
            <a:r>
              <a:rPr lang="sk-SK" sz="13500" dirty="0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lang="sk-SK" sz="96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POHYBOVÁ AKTIVITA</a:t>
            </a:r>
            <a:endParaRPr lang="sk-SK" sz="9600" b="1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45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 1" descr="životná pohoda u stredoškolákov" title="Životná pohoda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0910364"/>
              </p:ext>
            </p:extLst>
          </p:nvPr>
        </p:nvGraphicFramePr>
        <p:xfrm>
          <a:off x="611560" y="692696"/>
          <a:ext cx="3888432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Šípka doprava 2"/>
          <p:cNvSpPr/>
          <p:nvPr/>
        </p:nvSpPr>
        <p:spPr>
          <a:xfrm rot="5400000">
            <a:off x="1081530" y="1102313"/>
            <a:ext cx="216023" cy="579899"/>
          </a:xfrm>
          <a:prstGeom prst="rightArrow">
            <a:avLst/>
          </a:prstGeom>
          <a:solidFill>
            <a:srgbClr val="F3E0C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aphicFrame>
        <p:nvGraphicFramePr>
          <p:cNvPr id="4" name="Graf 3" descr="životná pohoda u stredoškolákov" title="Životná pohoda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5378826"/>
              </p:ext>
            </p:extLst>
          </p:nvPr>
        </p:nvGraphicFramePr>
        <p:xfrm>
          <a:off x="4572000" y="3501008"/>
          <a:ext cx="4012332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af 4" descr="životná pohoda u stredoškolákov" title="Životná pohoda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0943936"/>
              </p:ext>
            </p:extLst>
          </p:nvPr>
        </p:nvGraphicFramePr>
        <p:xfrm>
          <a:off x="4572000" y="692696"/>
          <a:ext cx="4012332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Šípka doprava 5"/>
          <p:cNvSpPr/>
          <p:nvPr/>
        </p:nvSpPr>
        <p:spPr>
          <a:xfrm rot="5400000">
            <a:off x="5185986" y="844429"/>
            <a:ext cx="216023" cy="579899"/>
          </a:xfrm>
          <a:prstGeom prst="rightArrow">
            <a:avLst/>
          </a:prstGeom>
          <a:solidFill>
            <a:srgbClr val="F3E0C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Šípka doprava 6"/>
          <p:cNvSpPr/>
          <p:nvPr/>
        </p:nvSpPr>
        <p:spPr>
          <a:xfrm rot="5400000">
            <a:off x="5188720" y="3607102"/>
            <a:ext cx="216023" cy="579899"/>
          </a:xfrm>
          <a:prstGeom prst="rightArrow">
            <a:avLst/>
          </a:prstGeom>
          <a:solidFill>
            <a:srgbClr val="FBF4E9"/>
          </a:solidFill>
          <a:ln>
            <a:solidFill>
              <a:srgbClr val="F3E0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26" name="Picture 2" descr="http://img.ahaonline.cz/img/18/new_article/1190904-img-zdravi-kondice-cvicen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015" y="813258"/>
            <a:ext cx="2209644" cy="139160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27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59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Bez názvu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3" r="6325" b="3135"/>
          <a:stretch/>
        </p:blipFill>
        <p:spPr bwMode="auto">
          <a:xfrm>
            <a:off x="2170306" y="620689"/>
            <a:ext cx="6218118" cy="574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ublina v tvare šípky doprava 6"/>
          <p:cNvSpPr/>
          <p:nvPr/>
        </p:nvSpPr>
        <p:spPr>
          <a:xfrm>
            <a:off x="704994" y="640900"/>
            <a:ext cx="1706766" cy="5740299"/>
          </a:xfrm>
          <a:prstGeom prst="rightArrowCallout">
            <a:avLst/>
          </a:prstGeom>
          <a:solidFill>
            <a:srgbClr val="F3E0C3"/>
          </a:solidFill>
          <a:ln>
            <a:solidFill>
              <a:srgbClr val="C686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  <a:p>
            <a:pPr algn="ctr"/>
            <a:r>
              <a:rPr lang="sk-SK" sz="3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</a:p>
          <a:p>
            <a:pPr algn="ctr"/>
            <a:r>
              <a:rPr lang="sk-SK" sz="3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</a:p>
          <a:p>
            <a:pPr algn="ctr"/>
            <a:r>
              <a:rPr lang="sk-SK" sz="3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</a:p>
          <a:p>
            <a:pPr algn="ctr"/>
            <a:r>
              <a:rPr lang="sk-SK" sz="3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</a:p>
          <a:p>
            <a:pPr algn="ctr"/>
            <a:r>
              <a:rPr lang="sk-SK" sz="3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</a:p>
          <a:p>
            <a:pPr algn="ctr"/>
            <a:r>
              <a:rPr lang="sk-SK" sz="3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</a:p>
          <a:p>
            <a:pPr algn="ctr"/>
            <a:r>
              <a:rPr lang="sk-SK" sz="3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</a:p>
          <a:p>
            <a:pPr algn="ctr"/>
            <a:r>
              <a:rPr lang="sk-SK" sz="3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</a:p>
          <a:p>
            <a:pPr algn="ctr"/>
            <a:r>
              <a:rPr lang="sk-SK" sz="3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</a:p>
          <a:p>
            <a:pPr algn="ctr"/>
            <a:r>
              <a:rPr lang="sk-SK" sz="3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sk-SK" sz="32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311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51520" y="661338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663300"/>
                </a:solidFill>
              </a:rPr>
              <a:t>SPIROMETRICKÉ VYŠETRENIE :</a:t>
            </a:r>
            <a:endParaRPr lang="sk-SK" b="1" dirty="0">
              <a:solidFill>
                <a:srgbClr val="663300"/>
              </a:solidFill>
            </a:endParaRPr>
          </a:p>
        </p:txBody>
      </p:sp>
      <p:graphicFrame>
        <p:nvGraphicFramePr>
          <p:cNvPr id="3" name="Graf 2" descr="životná pohoda u stredoškolákov" title="Životná pohoda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7633571"/>
              </p:ext>
            </p:extLst>
          </p:nvPr>
        </p:nvGraphicFramePr>
        <p:xfrm>
          <a:off x="251520" y="1412776"/>
          <a:ext cx="4108182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 4" descr="životná pohoda u stredoškolákov" title="Životná pohoda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3792860"/>
              </p:ext>
            </p:extLst>
          </p:nvPr>
        </p:nvGraphicFramePr>
        <p:xfrm>
          <a:off x="4572000" y="548680"/>
          <a:ext cx="3868316" cy="3055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af 5" descr="životná pohoda u stredoškolákov" title="Životná pohoda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2384278"/>
              </p:ext>
            </p:extLst>
          </p:nvPr>
        </p:nvGraphicFramePr>
        <p:xfrm>
          <a:off x="3779912" y="3501008"/>
          <a:ext cx="4896544" cy="2988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Šípka doprava 6"/>
          <p:cNvSpPr/>
          <p:nvPr/>
        </p:nvSpPr>
        <p:spPr>
          <a:xfrm rot="5400000">
            <a:off x="1310018" y="1600035"/>
            <a:ext cx="187257" cy="720080"/>
          </a:xfrm>
          <a:prstGeom prst="rightArrow">
            <a:avLst/>
          </a:prstGeom>
          <a:solidFill>
            <a:srgbClr val="F3E0C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Šípka doprava 7"/>
          <p:cNvSpPr/>
          <p:nvPr/>
        </p:nvSpPr>
        <p:spPr>
          <a:xfrm rot="5400000">
            <a:off x="5544108" y="3681028"/>
            <a:ext cx="216024" cy="720080"/>
          </a:xfrm>
          <a:prstGeom prst="rightArrow">
            <a:avLst/>
          </a:prstGeom>
          <a:solidFill>
            <a:srgbClr val="F3E0C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Šípka doprava 8"/>
          <p:cNvSpPr/>
          <p:nvPr/>
        </p:nvSpPr>
        <p:spPr>
          <a:xfrm rot="5400000">
            <a:off x="5371057" y="742638"/>
            <a:ext cx="130078" cy="576064"/>
          </a:xfrm>
          <a:prstGeom prst="rightArrow">
            <a:avLst/>
          </a:prstGeom>
          <a:solidFill>
            <a:srgbClr val="FBF4E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6788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59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C:\Users\User\Pictures\2015-06-01 TM\TM 00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5" t="4010" r="3186" b="6596"/>
          <a:stretch/>
        </p:blipFill>
        <p:spPr bwMode="auto">
          <a:xfrm>
            <a:off x="395536" y="404664"/>
            <a:ext cx="4104456" cy="6120680"/>
          </a:xfrm>
          <a:prstGeom prst="rect">
            <a:avLst/>
          </a:prstGeom>
          <a:noFill/>
          <a:ln w="38100">
            <a:solidFill>
              <a:srgbClr val="6633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Obrázok 4" descr="C:\Users\User\Pictures\2015-06-01 TM\tm 00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3" t="2333" r="3347" b="5161"/>
          <a:stretch/>
        </p:blipFill>
        <p:spPr bwMode="auto">
          <a:xfrm>
            <a:off x="4644008" y="404664"/>
            <a:ext cx="4137645" cy="6120680"/>
          </a:xfrm>
          <a:prstGeom prst="rect">
            <a:avLst/>
          </a:prstGeom>
          <a:noFill/>
          <a:ln w="38100">
            <a:solidFill>
              <a:srgbClr val="6633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6771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 4" descr="životná pohoda u stredoškolákov" title="Životná pohoda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9899395"/>
              </p:ext>
            </p:extLst>
          </p:nvPr>
        </p:nvGraphicFramePr>
        <p:xfrm>
          <a:off x="2267744" y="3292875"/>
          <a:ext cx="6480720" cy="337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BlokTextu 5"/>
          <p:cNvSpPr txBox="1"/>
          <p:nvPr/>
        </p:nvSpPr>
        <p:spPr>
          <a:xfrm>
            <a:off x="683274" y="746984"/>
            <a:ext cx="2376557" cy="1261884"/>
          </a:xfrm>
          <a:prstGeom prst="rect">
            <a:avLst/>
          </a:prstGeom>
          <a:solidFill>
            <a:srgbClr val="004A48"/>
          </a:solidFill>
          <a:ln>
            <a:solidFill>
              <a:srgbClr val="D593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2000" b="1" dirty="0" smtClean="0">
                <a:solidFill>
                  <a:srgbClr val="F3E0C3"/>
                </a:solidFill>
              </a:rPr>
              <a:t>VO2 max/kg</a:t>
            </a:r>
          </a:p>
          <a:p>
            <a:pPr algn="ctr"/>
            <a:r>
              <a:rPr lang="sk-SK" sz="1600" b="1" dirty="0">
                <a:solidFill>
                  <a:srgbClr val="F3E0C3"/>
                </a:solidFill>
              </a:rPr>
              <a:t>h</a:t>
            </a:r>
            <a:r>
              <a:rPr lang="sk-SK" sz="1600" b="1" dirty="0" smtClean="0">
                <a:solidFill>
                  <a:srgbClr val="F3E0C3"/>
                </a:solidFill>
              </a:rPr>
              <a:t>odnotenie </a:t>
            </a:r>
          </a:p>
          <a:p>
            <a:pPr algn="ctr"/>
            <a:r>
              <a:rPr lang="sk-SK" sz="1600" b="1" dirty="0" smtClean="0">
                <a:solidFill>
                  <a:srgbClr val="F3E0C3"/>
                </a:solidFill>
              </a:rPr>
              <a:t>aeróbnej výkonnosti</a:t>
            </a:r>
          </a:p>
          <a:p>
            <a:pPr algn="ctr"/>
            <a:r>
              <a:rPr lang="sk-SK" sz="1200" b="1" dirty="0" smtClean="0">
                <a:solidFill>
                  <a:srgbClr val="F3E0C3"/>
                </a:solidFill>
              </a:rPr>
              <a:t>Gymnázium </a:t>
            </a:r>
          </a:p>
          <a:p>
            <a:pPr algn="ctr"/>
            <a:r>
              <a:rPr lang="sk-SK" sz="1200" b="1" dirty="0" smtClean="0">
                <a:solidFill>
                  <a:srgbClr val="F3E0C3"/>
                </a:solidFill>
              </a:rPr>
              <a:t>Školská ulica SNV</a:t>
            </a:r>
            <a:endParaRPr lang="sk-SK" sz="1200" b="1" dirty="0">
              <a:solidFill>
                <a:srgbClr val="F3E0C3"/>
              </a:solidFill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685680" y="5025869"/>
            <a:ext cx="2270974" cy="1261884"/>
          </a:xfrm>
          <a:prstGeom prst="rect">
            <a:avLst/>
          </a:prstGeom>
          <a:solidFill>
            <a:srgbClr val="F3E0C3"/>
          </a:solidFill>
          <a:ln>
            <a:solidFill>
              <a:srgbClr val="0066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2000" b="1" dirty="0" smtClean="0">
                <a:solidFill>
                  <a:srgbClr val="004A48"/>
                </a:solidFill>
              </a:rPr>
              <a:t>W170/kg</a:t>
            </a:r>
          </a:p>
          <a:p>
            <a:pPr algn="ctr"/>
            <a:r>
              <a:rPr lang="sk-SK" sz="1600" b="1" dirty="0" smtClean="0">
                <a:solidFill>
                  <a:srgbClr val="004A48"/>
                </a:solidFill>
              </a:rPr>
              <a:t>hodnotenie </a:t>
            </a:r>
          </a:p>
          <a:p>
            <a:pPr algn="ctr"/>
            <a:r>
              <a:rPr lang="sk-SK" sz="1600" b="1" dirty="0" smtClean="0">
                <a:solidFill>
                  <a:srgbClr val="004A48"/>
                </a:solidFill>
              </a:rPr>
              <a:t>funkčnej zdatnosti</a:t>
            </a:r>
          </a:p>
          <a:p>
            <a:pPr algn="ctr"/>
            <a:r>
              <a:rPr lang="sk-SK" sz="1200" b="1" dirty="0" smtClean="0">
                <a:solidFill>
                  <a:srgbClr val="004A48"/>
                </a:solidFill>
              </a:rPr>
              <a:t>Gymnázium </a:t>
            </a:r>
          </a:p>
          <a:p>
            <a:pPr algn="ctr"/>
            <a:r>
              <a:rPr lang="sk-SK" sz="1200" b="1" dirty="0" smtClean="0">
                <a:solidFill>
                  <a:srgbClr val="004A48"/>
                </a:solidFill>
              </a:rPr>
              <a:t>Školská ulica SNV</a:t>
            </a:r>
            <a:endParaRPr lang="sk-SK" sz="1200" b="1" dirty="0">
              <a:solidFill>
                <a:srgbClr val="004A48"/>
              </a:solidFill>
            </a:endParaRPr>
          </a:p>
        </p:txBody>
      </p:sp>
      <p:sp>
        <p:nvSpPr>
          <p:cNvPr id="9" name="Ovál 8"/>
          <p:cNvSpPr/>
          <p:nvPr/>
        </p:nvSpPr>
        <p:spPr>
          <a:xfrm rot="269223">
            <a:off x="5924788" y="2998130"/>
            <a:ext cx="1884449" cy="344409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vál 9"/>
          <p:cNvSpPr/>
          <p:nvPr/>
        </p:nvSpPr>
        <p:spPr>
          <a:xfrm rot="269223">
            <a:off x="5878426" y="6015287"/>
            <a:ext cx="1723680" cy="330354"/>
          </a:xfrm>
          <a:prstGeom prst="ellipse">
            <a:avLst/>
          </a:prstGeom>
          <a:noFill/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26" name="Picture 2" descr="http://en.finnlo.de/media/catalog/product/cache/3/image/9df78eab33525d08d6e5fb8d27136e95/3/9/3951-finnlo-maximum-ergometer-heimtrainer-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4" r="20754"/>
          <a:stretch/>
        </p:blipFill>
        <p:spPr bwMode="auto">
          <a:xfrm>
            <a:off x="944887" y="2248149"/>
            <a:ext cx="1468026" cy="254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BlokTextu 1"/>
          <p:cNvSpPr txBox="1"/>
          <p:nvPr/>
        </p:nvSpPr>
        <p:spPr>
          <a:xfrm>
            <a:off x="7452320" y="2082611"/>
            <a:ext cx="10230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k-SK" sz="1000" dirty="0" smtClean="0"/>
              <a:t>Ch 18%, D 6%</a:t>
            </a:r>
            <a:endParaRPr lang="sk-SK" sz="1000" dirty="0"/>
          </a:p>
        </p:txBody>
      </p:sp>
      <p:sp>
        <p:nvSpPr>
          <p:cNvPr id="14" name="BlokTextu 1"/>
          <p:cNvSpPr txBox="1"/>
          <p:nvPr/>
        </p:nvSpPr>
        <p:spPr>
          <a:xfrm>
            <a:off x="7308304" y="5157192"/>
            <a:ext cx="10230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k-SK" sz="1000" dirty="0" smtClean="0"/>
              <a:t>Ch 24%, D 9%</a:t>
            </a:r>
            <a:endParaRPr lang="sk-SK" sz="1000" dirty="0"/>
          </a:p>
        </p:txBody>
      </p:sp>
      <p:sp>
        <p:nvSpPr>
          <p:cNvPr id="15" name="Šípka doprava 14"/>
          <p:cNvSpPr/>
          <p:nvPr/>
        </p:nvSpPr>
        <p:spPr>
          <a:xfrm>
            <a:off x="2810256" y="1698398"/>
            <a:ext cx="292796" cy="650482"/>
          </a:xfrm>
          <a:prstGeom prst="rightArrow">
            <a:avLst/>
          </a:prstGeom>
          <a:solidFill>
            <a:srgbClr val="004A48"/>
          </a:solidFill>
          <a:ln>
            <a:solidFill>
              <a:srgbClr val="D59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Šípka doprava 15"/>
          <p:cNvSpPr/>
          <p:nvPr/>
        </p:nvSpPr>
        <p:spPr>
          <a:xfrm>
            <a:off x="2810256" y="4841816"/>
            <a:ext cx="292796" cy="630751"/>
          </a:xfrm>
          <a:prstGeom prst="rightArrow">
            <a:avLst/>
          </a:prstGeom>
          <a:solidFill>
            <a:srgbClr val="F3E0C3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aphicFrame>
        <p:nvGraphicFramePr>
          <p:cNvPr id="17" name="Graf 16" descr="životná pohoda u stredoškolákov" title="Životná pohoda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2772743"/>
              </p:ext>
            </p:extLst>
          </p:nvPr>
        </p:nvGraphicFramePr>
        <p:xfrm>
          <a:off x="2810256" y="312761"/>
          <a:ext cx="5950793" cy="3283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0103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96189" y="1183347"/>
            <a:ext cx="8050328" cy="1541697"/>
          </a:xfrm>
          <a:custGeom>
            <a:avLst/>
            <a:gdLst>
              <a:gd name="connsiteX0" fmla="*/ 0 w 8169274"/>
              <a:gd name="connsiteY0" fmla="*/ 0 h 523220"/>
              <a:gd name="connsiteX1" fmla="*/ 8169274 w 8169274"/>
              <a:gd name="connsiteY1" fmla="*/ 0 h 523220"/>
              <a:gd name="connsiteX2" fmla="*/ 8169274 w 8169274"/>
              <a:gd name="connsiteY2" fmla="*/ 523220 h 523220"/>
              <a:gd name="connsiteX3" fmla="*/ 0 w 8169274"/>
              <a:gd name="connsiteY3" fmla="*/ 523220 h 523220"/>
              <a:gd name="connsiteX4" fmla="*/ 0 w 8169274"/>
              <a:gd name="connsiteY4" fmla="*/ 0 h 523220"/>
              <a:gd name="connsiteX0" fmla="*/ 118946 w 8169274"/>
              <a:gd name="connsiteY0" fmla="*/ 0 h 857756"/>
              <a:gd name="connsiteX1" fmla="*/ 8169274 w 8169274"/>
              <a:gd name="connsiteY1" fmla="*/ 334536 h 857756"/>
              <a:gd name="connsiteX2" fmla="*/ 8169274 w 8169274"/>
              <a:gd name="connsiteY2" fmla="*/ 857756 h 857756"/>
              <a:gd name="connsiteX3" fmla="*/ 0 w 8169274"/>
              <a:gd name="connsiteY3" fmla="*/ 857756 h 857756"/>
              <a:gd name="connsiteX4" fmla="*/ 118946 w 8169274"/>
              <a:gd name="connsiteY4" fmla="*/ 0 h 857756"/>
              <a:gd name="connsiteX0" fmla="*/ 0 w 8050328"/>
              <a:gd name="connsiteY0" fmla="*/ 0 h 1192292"/>
              <a:gd name="connsiteX1" fmla="*/ 8050328 w 8050328"/>
              <a:gd name="connsiteY1" fmla="*/ 334536 h 1192292"/>
              <a:gd name="connsiteX2" fmla="*/ 8050328 w 8050328"/>
              <a:gd name="connsiteY2" fmla="*/ 857756 h 1192292"/>
              <a:gd name="connsiteX3" fmla="*/ 44605 w 8050328"/>
              <a:gd name="connsiteY3" fmla="*/ 1192292 h 1192292"/>
              <a:gd name="connsiteX4" fmla="*/ 0 w 8050328"/>
              <a:gd name="connsiteY4" fmla="*/ 0 h 1192292"/>
              <a:gd name="connsiteX0" fmla="*/ 0 w 8050328"/>
              <a:gd name="connsiteY0" fmla="*/ 0 h 1541697"/>
              <a:gd name="connsiteX1" fmla="*/ 8050328 w 8050328"/>
              <a:gd name="connsiteY1" fmla="*/ 334536 h 1541697"/>
              <a:gd name="connsiteX2" fmla="*/ 7901645 w 8050328"/>
              <a:gd name="connsiteY2" fmla="*/ 1541697 h 1541697"/>
              <a:gd name="connsiteX3" fmla="*/ 44605 w 8050328"/>
              <a:gd name="connsiteY3" fmla="*/ 1192292 h 1541697"/>
              <a:gd name="connsiteX4" fmla="*/ 0 w 8050328"/>
              <a:gd name="connsiteY4" fmla="*/ 0 h 154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50328" h="1541697">
                <a:moveTo>
                  <a:pt x="0" y="0"/>
                </a:moveTo>
                <a:lnTo>
                  <a:pt x="8050328" y="334536"/>
                </a:lnTo>
                <a:lnTo>
                  <a:pt x="7901645" y="1541697"/>
                </a:lnTo>
                <a:lnTo>
                  <a:pt x="44605" y="119229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sk-SK" sz="2000" b="1" dirty="0" smtClean="0">
              <a:solidFill>
                <a:srgbClr val="42004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sk-SK" sz="800" b="1" dirty="0" smtClean="0">
              <a:solidFill>
                <a:srgbClr val="42004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Obdélník 3"/>
          <p:cNvSpPr/>
          <p:nvPr/>
        </p:nvSpPr>
        <p:spPr>
          <a:xfrm>
            <a:off x="467544" y="2639395"/>
            <a:ext cx="8189912" cy="1725709"/>
          </a:xfrm>
          <a:prstGeom prst="rect">
            <a:avLst/>
          </a:prstGeom>
          <a:solidFill>
            <a:srgbClr val="F3E0C3"/>
          </a:solidFill>
          <a:ln w="76200">
            <a:solidFill>
              <a:schemeClr val="bg1"/>
            </a:solidFill>
          </a:ln>
        </p:spPr>
        <p:txBody>
          <a:bodyPr wrap="square" lIns="180000" tIns="180000" rIns="180000" bIns="180000">
            <a:normAutofit/>
          </a:bodyPr>
          <a:lstStyle/>
          <a:p>
            <a:pPr algn="ctr">
              <a:defRPr/>
            </a:pPr>
            <a:r>
              <a:rPr lang="sk-SK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Gymnazisti </a:t>
            </a:r>
            <a:r>
              <a:rPr lang="sk-SK" sz="2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a 3. </a:t>
            </a:r>
            <a:r>
              <a:rPr lang="sk-SK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ročníkov zo Školskej ulici SNV</a:t>
            </a:r>
          </a:p>
        </p:txBody>
      </p:sp>
      <p:sp>
        <p:nvSpPr>
          <p:cNvPr id="7" name="Obdélník 3"/>
          <p:cNvSpPr/>
          <p:nvPr/>
        </p:nvSpPr>
        <p:spPr>
          <a:xfrm>
            <a:off x="467544" y="4428928"/>
            <a:ext cx="8189912" cy="1592360"/>
          </a:xfrm>
          <a:prstGeom prst="rect">
            <a:avLst/>
          </a:prstGeom>
          <a:solidFill>
            <a:srgbClr val="F3E0C3"/>
          </a:solidFill>
          <a:ln w="76200">
            <a:solidFill>
              <a:schemeClr val="bg1"/>
            </a:solidFill>
          </a:ln>
        </p:spPr>
        <p:txBody>
          <a:bodyPr wrap="square" lIns="180000" tIns="180000" rIns="180000" bIns="180000">
            <a:normAutofit/>
          </a:bodyPr>
          <a:lstStyle/>
          <a:p>
            <a:pPr algn="ctr">
              <a:defRPr/>
            </a:pPr>
            <a:r>
              <a:rPr lang="sk-SK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 O Z D I E L Y  </a:t>
            </a:r>
          </a:p>
          <a:p>
            <a:pPr algn="ctr">
              <a:defRPr/>
            </a:pPr>
            <a:r>
              <a:rPr lang="sk-SK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NE.....MALI ŠTATISTICKY VÝZNAMNÝ VPLYV </a:t>
            </a:r>
          </a:p>
          <a:p>
            <a:pPr algn="ctr">
              <a:defRPr/>
            </a:pPr>
            <a:r>
              <a:rPr lang="sk-SK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funkčnú zdatnosť a aeróbnu výkonnosť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467544" y="635676"/>
            <a:ext cx="8278973" cy="2089368"/>
          </a:xfrm>
          <a:custGeom>
            <a:avLst/>
            <a:gdLst>
              <a:gd name="connsiteX0" fmla="*/ 0 w 8134957"/>
              <a:gd name="connsiteY0" fmla="*/ 0 h 1426986"/>
              <a:gd name="connsiteX1" fmla="*/ 8134957 w 8134957"/>
              <a:gd name="connsiteY1" fmla="*/ 0 h 1426986"/>
              <a:gd name="connsiteX2" fmla="*/ 8134957 w 8134957"/>
              <a:gd name="connsiteY2" fmla="*/ 1426986 h 1426986"/>
              <a:gd name="connsiteX3" fmla="*/ 0 w 8134957"/>
              <a:gd name="connsiteY3" fmla="*/ 1426986 h 1426986"/>
              <a:gd name="connsiteX4" fmla="*/ 0 w 8134957"/>
              <a:gd name="connsiteY4" fmla="*/ 0 h 1426986"/>
              <a:gd name="connsiteX0" fmla="*/ 0 w 8134957"/>
              <a:gd name="connsiteY0" fmla="*/ 0 h 2044020"/>
              <a:gd name="connsiteX1" fmla="*/ 8134957 w 8134957"/>
              <a:gd name="connsiteY1" fmla="*/ 0 h 2044020"/>
              <a:gd name="connsiteX2" fmla="*/ 8134957 w 8134957"/>
              <a:gd name="connsiteY2" fmla="*/ 1426986 h 2044020"/>
              <a:gd name="connsiteX3" fmla="*/ 364273 w 8134957"/>
              <a:gd name="connsiteY3" fmla="*/ 2044020 h 2044020"/>
              <a:gd name="connsiteX4" fmla="*/ 0 w 8134957"/>
              <a:gd name="connsiteY4" fmla="*/ 0 h 2044020"/>
              <a:gd name="connsiteX0" fmla="*/ 0 w 8134957"/>
              <a:gd name="connsiteY0" fmla="*/ 0 h 2044020"/>
              <a:gd name="connsiteX1" fmla="*/ 8134957 w 8134957"/>
              <a:gd name="connsiteY1" fmla="*/ 0 h 2044020"/>
              <a:gd name="connsiteX2" fmla="*/ 7792986 w 8134957"/>
              <a:gd name="connsiteY2" fmla="*/ 1233698 h 2044020"/>
              <a:gd name="connsiteX3" fmla="*/ 364273 w 8134957"/>
              <a:gd name="connsiteY3" fmla="*/ 2044020 h 2044020"/>
              <a:gd name="connsiteX4" fmla="*/ 0 w 8134957"/>
              <a:gd name="connsiteY4" fmla="*/ 0 h 2044020"/>
              <a:gd name="connsiteX0" fmla="*/ 0 w 8134957"/>
              <a:gd name="connsiteY0" fmla="*/ 0 h 2044020"/>
              <a:gd name="connsiteX1" fmla="*/ 8134957 w 8134957"/>
              <a:gd name="connsiteY1" fmla="*/ 0 h 2044020"/>
              <a:gd name="connsiteX2" fmla="*/ 7867328 w 8134957"/>
              <a:gd name="connsiteY2" fmla="*/ 1367513 h 2044020"/>
              <a:gd name="connsiteX3" fmla="*/ 364273 w 8134957"/>
              <a:gd name="connsiteY3" fmla="*/ 2044020 h 2044020"/>
              <a:gd name="connsiteX4" fmla="*/ 0 w 8134957"/>
              <a:gd name="connsiteY4" fmla="*/ 0 h 2044020"/>
              <a:gd name="connsiteX0" fmla="*/ 0 w 8134957"/>
              <a:gd name="connsiteY0" fmla="*/ 0 h 2110927"/>
              <a:gd name="connsiteX1" fmla="*/ 8134957 w 8134957"/>
              <a:gd name="connsiteY1" fmla="*/ 0 h 2110927"/>
              <a:gd name="connsiteX2" fmla="*/ 7867328 w 8134957"/>
              <a:gd name="connsiteY2" fmla="*/ 1367513 h 2110927"/>
              <a:gd name="connsiteX3" fmla="*/ 1085386 w 8134957"/>
              <a:gd name="connsiteY3" fmla="*/ 2110927 h 2110927"/>
              <a:gd name="connsiteX4" fmla="*/ 0 w 8134957"/>
              <a:gd name="connsiteY4" fmla="*/ 0 h 2110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34957" h="2110927">
                <a:moveTo>
                  <a:pt x="0" y="0"/>
                </a:moveTo>
                <a:lnTo>
                  <a:pt x="8134957" y="0"/>
                </a:lnTo>
                <a:lnTo>
                  <a:pt x="7867328" y="1367513"/>
                </a:lnTo>
                <a:lnTo>
                  <a:pt x="1085386" y="2110927"/>
                </a:lnTo>
                <a:lnTo>
                  <a:pt x="0" y="0"/>
                </a:lnTo>
                <a:close/>
              </a:path>
            </a:pathLst>
          </a:custGeom>
          <a:solidFill>
            <a:srgbClr val="F3E0C3"/>
          </a:solidFill>
          <a:ln w="57150">
            <a:solidFill>
              <a:schemeClr val="bg1"/>
            </a:solidFill>
            <a:prstDash val="solid"/>
          </a:ln>
        </p:spPr>
        <p:txBody>
          <a:bodyPr>
            <a:normAutofit fontScale="3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66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sk-SK" sz="135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sk-SK" sz="16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Štatistické spracovanie</a:t>
            </a:r>
          </a:p>
          <a:p>
            <a:pPr algn="ctr"/>
            <a:endParaRPr lang="sk-SK" sz="3100" b="1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k-SK" sz="9600" b="1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Chí</a:t>
            </a:r>
            <a:r>
              <a:rPr lang="sk-SK" sz="96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96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kvadrát TEST</a:t>
            </a:r>
            <a:r>
              <a:rPr lang="sk-SK" sz="66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endParaRPr lang="sk-SK" sz="16000" b="1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sk-SK" sz="160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Šípka dolu 8"/>
          <p:cNvSpPr/>
          <p:nvPr/>
        </p:nvSpPr>
        <p:spPr>
          <a:xfrm>
            <a:off x="2996249" y="4149080"/>
            <a:ext cx="3087919" cy="432048"/>
          </a:xfrm>
          <a:prstGeom prst="downArrow">
            <a:avLst/>
          </a:prstGeom>
          <a:solidFill>
            <a:srgbClr val="F3E0C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sk-SK" sz="1400" dirty="0">
              <a:solidFill>
                <a:srgbClr val="75FFD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65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187624" y="1052736"/>
            <a:ext cx="5832647" cy="424847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57150">
            <a:solidFill>
              <a:schemeClr val="bg1"/>
            </a:solidFill>
            <a:prstDash val="solid"/>
          </a:ln>
          <a:effectLst>
            <a:softEdge rad="317500"/>
          </a:effectLst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sk-SK" sz="6600" b="1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dĺžnik 4"/>
          <p:cNvSpPr/>
          <p:nvPr/>
        </p:nvSpPr>
        <p:spPr>
          <a:xfrm rot="20973934">
            <a:off x="1634303" y="4916488"/>
            <a:ext cx="697982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4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Ďakujem  </a:t>
            </a:r>
            <a:r>
              <a:rPr lang="sk-SK" sz="4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za </a:t>
            </a:r>
            <a:r>
              <a:rPr lang="sk-SK" sz="4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pozornosť</a:t>
            </a:r>
            <a:endParaRPr lang="sk-SK" sz="44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56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40800215"/>
              </p:ext>
            </p:extLst>
          </p:nvPr>
        </p:nvGraphicFramePr>
        <p:xfrm>
          <a:off x="179512" y="1340768"/>
          <a:ext cx="878497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Nadpis 1"/>
          <p:cNvSpPr txBox="1">
            <a:spLocks/>
          </p:cNvSpPr>
          <p:nvPr/>
        </p:nvSpPr>
        <p:spPr>
          <a:xfrm>
            <a:off x="609219" y="772268"/>
            <a:ext cx="7704855" cy="1224136"/>
          </a:xfrm>
          <a:prstGeom prst="rect">
            <a:avLst/>
          </a:prstGeom>
          <a:solidFill>
            <a:srgbClr val="DCA350"/>
          </a:solidFill>
          <a:ln w="57150">
            <a:solidFill>
              <a:schemeClr val="bg1"/>
            </a:solidFill>
            <a:prstDash val="solid"/>
          </a:ln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sk-SK" sz="66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Respondenti</a:t>
            </a:r>
            <a:endParaRPr lang="sk-SK" sz="6600" b="1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Šípka dolu 4"/>
          <p:cNvSpPr/>
          <p:nvPr/>
        </p:nvSpPr>
        <p:spPr>
          <a:xfrm>
            <a:off x="747374" y="1844824"/>
            <a:ext cx="3168352" cy="494674"/>
          </a:xfrm>
          <a:prstGeom prst="downArrow">
            <a:avLst/>
          </a:prstGeom>
          <a:solidFill>
            <a:srgbClr val="DCA3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033468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531882" y="836712"/>
            <a:ext cx="8106566" cy="1051138"/>
          </a:xfrm>
          <a:prstGeom prst="rect">
            <a:avLst/>
          </a:prstGeom>
          <a:solidFill>
            <a:srgbClr val="F3E0C3"/>
          </a:solidFill>
          <a:ln w="57150">
            <a:solidFill>
              <a:schemeClr val="bg1"/>
            </a:solidFill>
            <a:prstDash val="solid"/>
          </a:ln>
        </p:spPr>
        <p:txBody>
          <a:bodyPr>
            <a:normAutofit fontScale="3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66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sk-SK" sz="135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Frekvenčné analýzy</a:t>
            </a:r>
            <a:endParaRPr lang="sk-SK" sz="16000" b="1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531882" y="2193286"/>
            <a:ext cx="4328150" cy="452646"/>
          </a:xfrm>
          <a:prstGeom prst="rect">
            <a:avLst/>
          </a:prstGeom>
          <a:solidFill>
            <a:srgbClr val="F3E0C3"/>
          </a:solidFill>
          <a:ln w="57150">
            <a:solidFill>
              <a:schemeClr val="bg1"/>
            </a:solidFill>
            <a:prstDash val="solid"/>
          </a:ln>
        </p:spPr>
        <p:txBody>
          <a:bodyPr>
            <a:normAutofit fontScale="2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66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sk-SK" sz="135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sk-SK" sz="9600" b="1" dirty="0" err="1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Antropometické</a:t>
            </a:r>
            <a:r>
              <a:rPr lang="sk-SK" sz="96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merania:</a:t>
            </a:r>
            <a:endParaRPr lang="sk-SK" sz="9600" b="1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Šípka dolu 3"/>
          <p:cNvSpPr/>
          <p:nvPr/>
        </p:nvSpPr>
        <p:spPr>
          <a:xfrm>
            <a:off x="827584" y="1851895"/>
            <a:ext cx="1561362" cy="360040"/>
          </a:xfrm>
          <a:prstGeom prst="downArrow">
            <a:avLst/>
          </a:prstGeom>
          <a:solidFill>
            <a:srgbClr val="F3E0C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531882" y="2780929"/>
            <a:ext cx="3104014" cy="1800200"/>
          </a:xfrm>
          <a:prstGeom prst="rect">
            <a:avLst/>
          </a:prstGeom>
          <a:solidFill>
            <a:srgbClr val="F3E0C3"/>
          </a:solidFill>
          <a:ln w="57150">
            <a:solidFill>
              <a:schemeClr val="bg1"/>
            </a:solidFill>
            <a:prstDash val="solid"/>
          </a:ln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Tx/>
              <a:buChar char="-"/>
            </a:pPr>
            <a:r>
              <a:rPr lang="sk-SK" sz="14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telesná výška</a:t>
            </a:r>
          </a:p>
          <a:p>
            <a:pPr marL="285750" indent="-285750">
              <a:buFontTx/>
              <a:buChar char="-"/>
            </a:pPr>
            <a:r>
              <a:rPr lang="sk-SK" sz="14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telesná hmotnosť  BMI </a:t>
            </a:r>
          </a:p>
          <a:p>
            <a:pPr marL="285750" indent="-285750">
              <a:buFontTx/>
              <a:buChar char="-"/>
            </a:pPr>
            <a:r>
              <a:rPr lang="sk-SK" sz="14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obvod pása</a:t>
            </a:r>
          </a:p>
          <a:p>
            <a:pPr marL="285750" indent="-285750">
              <a:buFontTx/>
              <a:buChar char="-"/>
            </a:pPr>
            <a:r>
              <a:rPr lang="sk-SK" sz="14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obvod bokov  WHT a WHR</a:t>
            </a:r>
          </a:p>
          <a:p>
            <a:pPr marL="285750" indent="-285750">
              <a:buFontTx/>
              <a:buChar char="-"/>
            </a:pPr>
            <a:r>
              <a:rPr lang="sk-SK" sz="1400" b="1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</a:t>
            </a:r>
            <a:r>
              <a:rPr lang="sk-SK" sz="14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odkožný tuk</a:t>
            </a:r>
          </a:p>
          <a:p>
            <a:pPr marL="285750" indent="-285750">
              <a:buFontTx/>
              <a:buChar char="-"/>
            </a:pPr>
            <a:r>
              <a:rPr lang="sk-SK" sz="1400" b="1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</a:t>
            </a:r>
            <a:r>
              <a:rPr lang="sk-SK" sz="14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valová hmota</a:t>
            </a:r>
          </a:p>
          <a:p>
            <a:pPr marL="285750" indent="-285750">
              <a:buFontTx/>
              <a:buChar char="-"/>
            </a:pPr>
            <a:r>
              <a:rPr lang="sk-SK" sz="1400" b="1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</a:t>
            </a:r>
            <a:r>
              <a:rPr lang="sk-SK" sz="14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ostná hmota</a:t>
            </a:r>
          </a:p>
          <a:p>
            <a:pPr marL="285750" indent="-285750">
              <a:buFontTx/>
              <a:buChar char="-"/>
            </a:pPr>
            <a:r>
              <a:rPr lang="sk-SK" sz="14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voda</a:t>
            </a:r>
          </a:p>
          <a:p>
            <a:pPr marL="285750" indent="-285750">
              <a:buFontTx/>
              <a:buChar char="-"/>
            </a:pPr>
            <a:endParaRPr lang="sk-SK" sz="1400" b="1" dirty="0" smtClean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5220072" y="3161562"/>
            <a:ext cx="3384376" cy="1419567"/>
          </a:xfrm>
          <a:prstGeom prst="rect">
            <a:avLst/>
          </a:prstGeom>
          <a:solidFill>
            <a:srgbClr val="F3E0C3"/>
          </a:solidFill>
          <a:ln w="57150">
            <a:solidFill>
              <a:schemeClr val="bg1"/>
            </a:solidFill>
            <a:prstDash val="solid"/>
          </a:ln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Tx/>
              <a:buChar char="-"/>
            </a:pPr>
            <a:r>
              <a:rPr lang="sk-SK" sz="14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Celkový cholesterol</a:t>
            </a:r>
          </a:p>
          <a:p>
            <a:pPr marL="285750" indent="-285750">
              <a:buFontTx/>
              <a:buChar char="-"/>
            </a:pPr>
            <a:r>
              <a:rPr lang="sk-SK" sz="14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HDL cholesterol</a:t>
            </a:r>
          </a:p>
          <a:p>
            <a:pPr marL="285750" indent="-285750">
              <a:buFontTx/>
              <a:buChar char="-"/>
            </a:pPr>
            <a:r>
              <a:rPr lang="sk-SK" sz="1400" b="1" dirty="0" err="1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Triglyceridy</a:t>
            </a:r>
            <a:endParaRPr lang="sk-SK" sz="1400" b="1" dirty="0" smtClean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r>
              <a:rPr lang="sk-SK" sz="14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Glukóza</a:t>
            </a:r>
          </a:p>
          <a:p>
            <a:r>
              <a:rPr lang="sk-SK" sz="14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ATEROGÉNNY INDEX 1</a:t>
            </a:r>
          </a:p>
          <a:p>
            <a:r>
              <a:rPr lang="sk-SK" sz="14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ATEROGÉNNY INDEX 2</a:t>
            </a:r>
            <a:endParaRPr lang="sk-SK" sz="1400" b="1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4310298" y="2667383"/>
            <a:ext cx="4328150" cy="452646"/>
          </a:xfrm>
          <a:prstGeom prst="rect">
            <a:avLst/>
          </a:prstGeom>
          <a:solidFill>
            <a:srgbClr val="F3E0C3"/>
          </a:solidFill>
          <a:ln w="57150">
            <a:solidFill>
              <a:schemeClr val="bg1"/>
            </a:solidFill>
            <a:prstDash val="solid"/>
          </a:ln>
        </p:spPr>
        <p:txBody>
          <a:bodyPr>
            <a:normAutofit fontScale="2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sk-SK" sz="66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sk-SK" sz="135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sk-SK" sz="96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Biochemické vyšetrenia:</a:t>
            </a:r>
            <a:endParaRPr lang="sk-SK" sz="9600" b="1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Šípka dolu 7"/>
          <p:cNvSpPr/>
          <p:nvPr/>
        </p:nvSpPr>
        <p:spPr>
          <a:xfrm>
            <a:off x="7043086" y="1707830"/>
            <a:ext cx="1561362" cy="1073098"/>
          </a:xfrm>
          <a:prstGeom prst="downArrow">
            <a:avLst/>
          </a:prstGeom>
          <a:solidFill>
            <a:srgbClr val="F3E0C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1763688" y="4504864"/>
            <a:ext cx="4328150" cy="452646"/>
          </a:xfrm>
          <a:prstGeom prst="rect">
            <a:avLst/>
          </a:prstGeom>
          <a:solidFill>
            <a:srgbClr val="F3E0C3"/>
          </a:solidFill>
          <a:ln w="57150">
            <a:solidFill>
              <a:schemeClr val="bg1"/>
            </a:solidFill>
            <a:prstDash val="solid"/>
          </a:ln>
        </p:spPr>
        <p:txBody>
          <a:bodyPr>
            <a:normAutofit fontScale="2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66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sk-SK" sz="135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sk-SK" sz="96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Funkčné vyšetrenia :</a:t>
            </a:r>
            <a:endParaRPr lang="sk-SK" sz="9600" b="1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1608264" y="4979670"/>
            <a:ext cx="4929477" cy="1197099"/>
          </a:xfrm>
          <a:prstGeom prst="rect">
            <a:avLst/>
          </a:prstGeom>
          <a:solidFill>
            <a:srgbClr val="F3E0C3"/>
          </a:solidFill>
          <a:ln w="57150">
            <a:solidFill>
              <a:schemeClr val="bg1"/>
            </a:solidFill>
            <a:prstDash val="solid"/>
          </a:ln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Tx/>
              <a:buChar char="-"/>
            </a:pPr>
            <a:r>
              <a:rPr lang="sk-SK" sz="14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Krvný tlak</a:t>
            </a:r>
          </a:p>
          <a:p>
            <a:pPr marL="285750" indent="-285750">
              <a:buFontTx/>
              <a:buChar char="-"/>
            </a:pPr>
            <a:r>
              <a:rPr lang="sk-SK" sz="1400" b="1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</a:t>
            </a:r>
            <a:r>
              <a:rPr lang="sk-SK" sz="14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ulzová frekvencia</a:t>
            </a:r>
          </a:p>
          <a:p>
            <a:pPr marL="285750" indent="-285750">
              <a:buFontTx/>
              <a:buChar char="-"/>
            </a:pPr>
            <a:r>
              <a:rPr lang="sk-SK" sz="14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Flexibilita </a:t>
            </a:r>
            <a:r>
              <a:rPr lang="sk-SK" sz="1400" dirty="0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(predklon)</a:t>
            </a:r>
          </a:p>
          <a:p>
            <a:pPr marL="285750" indent="-285750">
              <a:buFontTx/>
              <a:buChar char="-"/>
            </a:pPr>
            <a:r>
              <a:rPr lang="sk-SK" sz="1400" b="1" dirty="0" err="1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Spirometria</a:t>
            </a:r>
            <a:r>
              <a:rPr lang="sk-SK" sz="14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sk-SK" sz="1400" dirty="0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(FVC v %, FEV 1 v %, FEV 1 /FVC v %)</a:t>
            </a:r>
          </a:p>
          <a:p>
            <a:pPr marL="285750" indent="-285750">
              <a:buFontTx/>
              <a:buChar char="-"/>
            </a:pPr>
            <a:r>
              <a:rPr lang="sk-SK" sz="1400" b="1" dirty="0" err="1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Ergometria</a:t>
            </a:r>
            <a:r>
              <a:rPr lang="sk-SK" sz="14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sk-SK" sz="1400" dirty="0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( FIT skóre, W 170/kg, VO2 max/kg)</a:t>
            </a:r>
          </a:p>
        </p:txBody>
      </p:sp>
      <p:sp>
        <p:nvSpPr>
          <p:cNvPr id="11" name="Šípka dolu 10"/>
          <p:cNvSpPr/>
          <p:nvPr/>
        </p:nvSpPr>
        <p:spPr>
          <a:xfrm>
            <a:off x="4139952" y="1681000"/>
            <a:ext cx="1218904" cy="2878057"/>
          </a:xfrm>
          <a:prstGeom prst="downArrow">
            <a:avLst/>
          </a:prstGeom>
          <a:solidFill>
            <a:srgbClr val="F3E0C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3231292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ál 5"/>
          <p:cNvSpPr/>
          <p:nvPr/>
        </p:nvSpPr>
        <p:spPr>
          <a:xfrm>
            <a:off x="467544" y="1492543"/>
            <a:ext cx="2736304" cy="2008465"/>
          </a:xfrm>
          <a:prstGeom prst="ellipse">
            <a:avLst/>
          </a:prstGeom>
          <a:solidFill>
            <a:srgbClr val="F3E0C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200" b="1" i="0" u="none" strike="noStrike" kern="1200" baseline="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pPr>
            <a:r>
              <a:rPr lang="sk-SK" sz="1600" b="1" dirty="0" smtClean="0">
                <a:solidFill>
                  <a:srgbClr val="006666"/>
                </a:solidFill>
              </a:rPr>
              <a:t>BMI-BODY MASS INDEX</a:t>
            </a:r>
            <a:endParaRPr lang="sk-SK" sz="1600" b="1" dirty="0">
              <a:solidFill>
                <a:srgbClr val="006666"/>
              </a:solidFill>
            </a:endParaRPr>
          </a:p>
        </p:txBody>
      </p:sp>
      <p:sp>
        <p:nvSpPr>
          <p:cNvPr id="7" name="Šípka doprava 6"/>
          <p:cNvSpPr/>
          <p:nvPr/>
        </p:nvSpPr>
        <p:spPr>
          <a:xfrm rot="20515434">
            <a:off x="2810706" y="1741210"/>
            <a:ext cx="686079" cy="1288209"/>
          </a:xfrm>
          <a:prstGeom prst="rightArrow">
            <a:avLst/>
          </a:prstGeom>
          <a:solidFill>
            <a:srgbClr val="F3E0C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aphicFrame>
        <p:nvGraphicFramePr>
          <p:cNvPr id="4" name="Graf 3" descr="životná pohoda u stredoškolákov" title="Životná pohoda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9415811"/>
              </p:ext>
            </p:extLst>
          </p:nvPr>
        </p:nvGraphicFramePr>
        <p:xfrm>
          <a:off x="2987825" y="548680"/>
          <a:ext cx="5902792" cy="5858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Ovál 12"/>
          <p:cNvSpPr/>
          <p:nvPr/>
        </p:nvSpPr>
        <p:spPr>
          <a:xfrm rot="269223">
            <a:off x="6173818" y="5518138"/>
            <a:ext cx="2078671" cy="430881"/>
          </a:xfrm>
          <a:prstGeom prst="ellipse">
            <a:avLst/>
          </a:prstGeom>
          <a:noFill/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AutoShape 2" descr="Výsledok vyhľadávania obrázkov pre dopyt telesná výš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030" name="Picture 6" descr="http://www.aos.sk/archiv/aoslm/aktuality/images/vyskumtv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34"/>
          <a:stretch/>
        </p:blipFill>
        <p:spPr bwMode="auto">
          <a:xfrm>
            <a:off x="1392713" y="3212976"/>
            <a:ext cx="1491164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www.rebootwithjoe.com/wp-content/uploads/2013/01/Body-Mass-Inde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1748511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61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Graf 14" descr="životná pohoda u stredoškolákov" title="Životná pohoda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9490318"/>
              </p:ext>
            </p:extLst>
          </p:nvPr>
        </p:nvGraphicFramePr>
        <p:xfrm>
          <a:off x="323528" y="309853"/>
          <a:ext cx="5904656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Ovál 15"/>
          <p:cNvSpPr/>
          <p:nvPr/>
        </p:nvSpPr>
        <p:spPr>
          <a:xfrm>
            <a:off x="4932040" y="908720"/>
            <a:ext cx="2808312" cy="1729102"/>
          </a:xfrm>
          <a:prstGeom prst="ellipse">
            <a:avLst/>
          </a:prstGeom>
          <a:solidFill>
            <a:srgbClr val="F3E0C3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200" b="1" i="0" u="none" strike="noStrike" kern="1200" baseline="0">
                <a:solidFill>
                  <a:srgbClr val="E88651">
                    <a:lumMod val="50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sk-SK" sz="2000" b="1" dirty="0" smtClean="0">
                <a:solidFill>
                  <a:srgbClr val="006666"/>
                </a:solidFill>
              </a:rPr>
              <a:t>WHR</a:t>
            </a:r>
          </a:p>
          <a:p>
            <a:pPr algn="ctr">
              <a:defRPr sz="1200" b="1" i="0" u="none" strike="noStrike" kern="1200" baseline="0">
                <a:solidFill>
                  <a:srgbClr val="E88651">
                    <a:lumMod val="50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sk-SK" sz="1600" b="1" dirty="0" smtClean="0">
                <a:solidFill>
                  <a:srgbClr val="006666"/>
                </a:solidFill>
              </a:rPr>
              <a:t> </a:t>
            </a:r>
            <a:r>
              <a:rPr lang="sk-SK" sz="1400" b="1" dirty="0">
                <a:solidFill>
                  <a:srgbClr val="006666"/>
                </a:solidFill>
              </a:rPr>
              <a:t>pomer </a:t>
            </a:r>
            <a:r>
              <a:rPr lang="sk-SK" sz="1400" b="1" dirty="0" smtClean="0">
                <a:solidFill>
                  <a:srgbClr val="006666"/>
                </a:solidFill>
              </a:rPr>
              <a:t>obvodu pásu </a:t>
            </a:r>
          </a:p>
          <a:p>
            <a:pPr algn="ctr">
              <a:defRPr sz="1200" b="1" i="0" u="none" strike="noStrike" kern="1200" baseline="0">
                <a:solidFill>
                  <a:srgbClr val="E88651">
                    <a:lumMod val="50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sk-SK" sz="1400" b="1" dirty="0" smtClean="0">
                <a:solidFill>
                  <a:srgbClr val="006666"/>
                </a:solidFill>
              </a:rPr>
              <a:t>k obvodu bokom</a:t>
            </a:r>
            <a:endParaRPr lang="sk-SK" sz="1400" dirty="0">
              <a:solidFill>
                <a:srgbClr val="006666"/>
              </a:solidFill>
            </a:endParaRPr>
          </a:p>
        </p:txBody>
      </p:sp>
      <p:sp>
        <p:nvSpPr>
          <p:cNvPr id="18" name="Ovál 17"/>
          <p:cNvSpPr/>
          <p:nvPr/>
        </p:nvSpPr>
        <p:spPr>
          <a:xfrm>
            <a:off x="683568" y="4293096"/>
            <a:ext cx="2808312" cy="1729102"/>
          </a:xfrm>
          <a:prstGeom prst="ellipse">
            <a:avLst/>
          </a:prstGeom>
          <a:solidFill>
            <a:srgbClr val="004A48"/>
          </a:solidFill>
          <a:ln>
            <a:solidFill>
              <a:srgbClr val="C686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200" b="1" i="0" u="none" strike="noStrike" kern="1200" baseline="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pPr>
            <a:r>
              <a:rPr lang="sk-SK" sz="2000" b="1" dirty="0" smtClean="0">
                <a:solidFill>
                  <a:srgbClr val="F3E0C3"/>
                </a:solidFill>
              </a:rPr>
              <a:t>WHT </a:t>
            </a:r>
          </a:p>
          <a:p>
            <a:pPr algn="ctr">
              <a:defRPr sz="1200" b="1" i="0" u="none" strike="noStrike" kern="1200" baseline="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pPr>
            <a:r>
              <a:rPr lang="sk-SK" sz="1600" b="1" dirty="0" smtClean="0">
                <a:solidFill>
                  <a:srgbClr val="F3E0C3"/>
                </a:solidFill>
              </a:rPr>
              <a:t>pomer </a:t>
            </a:r>
          </a:p>
          <a:p>
            <a:pPr algn="ctr">
              <a:defRPr sz="1200" b="1" i="0" u="none" strike="noStrike" kern="1200" baseline="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pPr>
            <a:r>
              <a:rPr lang="sk-SK" sz="1600" b="1" dirty="0" smtClean="0">
                <a:solidFill>
                  <a:srgbClr val="F3E0C3"/>
                </a:solidFill>
              </a:rPr>
              <a:t>obvodu pásu </a:t>
            </a:r>
          </a:p>
          <a:p>
            <a:pPr algn="ctr">
              <a:defRPr sz="1200" b="1" i="0" u="none" strike="noStrike" kern="1200" baseline="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pPr>
            <a:r>
              <a:rPr lang="sk-SK" sz="1600" b="1" dirty="0" smtClean="0">
                <a:solidFill>
                  <a:srgbClr val="F3E0C3"/>
                </a:solidFill>
              </a:rPr>
              <a:t> k telesnej výške</a:t>
            </a:r>
            <a:endParaRPr lang="sk-SK" sz="1600" b="1" dirty="0">
              <a:solidFill>
                <a:srgbClr val="F3E0C3"/>
              </a:solidFill>
            </a:endParaRPr>
          </a:p>
        </p:txBody>
      </p:sp>
      <p:sp>
        <p:nvSpPr>
          <p:cNvPr id="19" name="Šípka doprava 18"/>
          <p:cNvSpPr/>
          <p:nvPr/>
        </p:nvSpPr>
        <p:spPr>
          <a:xfrm rot="10325674">
            <a:off x="4727004" y="1389029"/>
            <a:ext cx="410071" cy="768483"/>
          </a:xfrm>
          <a:prstGeom prst="rightArrow">
            <a:avLst/>
          </a:prstGeom>
          <a:solidFill>
            <a:srgbClr val="F3E0C3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0" name="Šípka doprava 19"/>
          <p:cNvSpPr/>
          <p:nvPr/>
        </p:nvSpPr>
        <p:spPr>
          <a:xfrm rot="21343395">
            <a:off x="3286845" y="4919382"/>
            <a:ext cx="410071" cy="768483"/>
          </a:xfrm>
          <a:prstGeom prst="rightArrow">
            <a:avLst/>
          </a:prstGeom>
          <a:solidFill>
            <a:srgbClr val="004A48"/>
          </a:solidFill>
          <a:ln>
            <a:solidFill>
              <a:srgbClr val="C686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aphicFrame>
        <p:nvGraphicFramePr>
          <p:cNvPr id="8" name="Graf 7" descr="životná pohoda u stredoškolákov" title="Životná pohoda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267605"/>
              </p:ext>
            </p:extLst>
          </p:nvPr>
        </p:nvGraphicFramePr>
        <p:xfrm>
          <a:off x="2843808" y="3068960"/>
          <a:ext cx="6189730" cy="3409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5794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 3" descr="životná pohoda u stredoškolákov" title="Životná pohoda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2486032"/>
              </p:ext>
            </p:extLst>
          </p:nvPr>
        </p:nvGraphicFramePr>
        <p:xfrm>
          <a:off x="467544" y="404664"/>
          <a:ext cx="5976664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 4" descr="životná pohoda u stredoškolákov" title="Životná pohoda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1223779"/>
              </p:ext>
            </p:extLst>
          </p:nvPr>
        </p:nvGraphicFramePr>
        <p:xfrm>
          <a:off x="1475656" y="3429000"/>
          <a:ext cx="7200800" cy="3157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Šípka doprava 5"/>
          <p:cNvSpPr/>
          <p:nvPr/>
        </p:nvSpPr>
        <p:spPr>
          <a:xfrm rot="5400000">
            <a:off x="2011748" y="660660"/>
            <a:ext cx="432048" cy="928169"/>
          </a:xfrm>
          <a:prstGeom prst="rightArrow">
            <a:avLst/>
          </a:prstGeom>
          <a:solidFill>
            <a:srgbClr val="F3E0C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Šípka doprava 6"/>
          <p:cNvSpPr/>
          <p:nvPr/>
        </p:nvSpPr>
        <p:spPr>
          <a:xfrm rot="5400000">
            <a:off x="3811948" y="3757004"/>
            <a:ext cx="432048" cy="928169"/>
          </a:xfrm>
          <a:prstGeom prst="rightArrow">
            <a:avLst/>
          </a:prstGeom>
          <a:solidFill>
            <a:srgbClr val="F3E0C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2050" name="Picture 2" descr="http://www.kompava.sk/project/files/pages/1075/osteoporoza-kompav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725992"/>
            <a:ext cx="1905403" cy="147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akospalittuk.sk/wp-content/uploads/spalovanie_tuku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941168"/>
            <a:ext cx="1756188" cy="117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62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 3" descr="životná pohoda u stredoškolákov" title="Životná pohoda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8177895"/>
              </p:ext>
            </p:extLst>
          </p:nvPr>
        </p:nvGraphicFramePr>
        <p:xfrm>
          <a:off x="467544" y="548680"/>
          <a:ext cx="8136904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Šípka doprava 6"/>
          <p:cNvSpPr/>
          <p:nvPr/>
        </p:nvSpPr>
        <p:spPr>
          <a:xfrm rot="5400000">
            <a:off x="4243996" y="735337"/>
            <a:ext cx="432048" cy="928169"/>
          </a:xfrm>
          <a:prstGeom prst="rightArrow">
            <a:avLst/>
          </a:prstGeom>
          <a:solidFill>
            <a:srgbClr val="F3E0C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4102" name="Picture 6" descr="http://www.zivotzasport.sk/wp-content/uploads/2013/08/workout-abs-620x3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362720"/>
            <a:ext cx="2028438" cy="124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Graf 8" descr="životná pohoda u stredoškolákov" title="Životná pohoda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2497024"/>
              </p:ext>
            </p:extLst>
          </p:nvPr>
        </p:nvGraphicFramePr>
        <p:xfrm>
          <a:off x="2195736" y="3501008"/>
          <a:ext cx="6500986" cy="3157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" name="Picture 10" descr="http://media1.webgarden.name/images/media1:4ddfcc5f40d2d.png/voda%20v%20tel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17032"/>
            <a:ext cx="1839866" cy="186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Šípka doprava 10"/>
          <p:cNvSpPr/>
          <p:nvPr/>
        </p:nvSpPr>
        <p:spPr>
          <a:xfrm rot="5400000">
            <a:off x="6594330" y="3638884"/>
            <a:ext cx="432048" cy="928169"/>
          </a:xfrm>
          <a:prstGeom prst="rightArrow">
            <a:avLst/>
          </a:prstGeom>
          <a:solidFill>
            <a:srgbClr val="F3E0C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4256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 3" descr="životná pohoda u stredoškolákov" title="Životná pohoda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0413344"/>
              </p:ext>
            </p:extLst>
          </p:nvPr>
        </p:nvGraphicFramePr>
        <p:xfrm>
          <a:off x="404006" y="620688"/>
          <a:ext cx="5976664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074" name="Picture 2" descr="http://is.muni.cz/do/rect/el/estud/fsps/js13/balcvic/web/pics/obr1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019" y="836712"/>
            <a:ext cx="1824203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Šípka doprava 10"/>
          <p:cNvSpPr/>
          <p:nvPr/>
        </p:nvSpPr>
        <p:spPr>
          <a:xfrm rot="5400000">
            <a:off x="1587634" y="1236725"/>
            <a:ext cx="432048" cy="928169"/>
          </a:xfrm>
          <a:prstGeom prst="rightArrow">
            <a:avLst/>
          </a:prstGeom>
          <a:solidFill>
            <a:srgbClr val="F3E0C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9164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 4" descr="životná pohoda u stredoškolákov" title="Životná pohoda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9443241"/>
              </p:ext>
            </p:extLst>
          </p:nvPr>
        </p:nvGraphicFramePr>
        <p:xfrm>
          <a:off x="683568" y="1012987"/>
          <a:ext cx="3960440" cy="2848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Nadpis 1"/>
          <p:cNvSpPr txBox="1">
            <a:spLocks/>
          </p:cNvSpPr>
          <p:nvPr/>
        </p:nvSpPr>
        <p:spPr>
          <a:xfrm>
            <a:off x="683568" y="455684"/>
            <a:ext cx="4328150" cy="452646"/>
          </a:xfrm>
          <a:prstGeom prst="rect">
            <a:avLst/>
          </a:prstGeom>
          <a:solidFill>
            <a:srgbClr val="F3E0C3"/>
          </a:solidFill>
          <a:ln w="57150">
            <a:solidFill>
              <a:schemeClr val="bg1"/>
            </a:solidFill>
            <a:prstDash val="solid"/>
          </a:ln>
        </p:spPr>
        <p:txBody>
          <a:bodyPr>
            <a:normAutofit fontScale="2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66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sk-SK" sz="135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sk-SK" sz="96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Biochemické vyšetrenia:</a:t>
            </a:r>
            <a:endParaRPr lang="sk-SK" sz="9600" b="1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Graf 5" descr="životná pohoda u stredoškolákov" title="Životná pohoda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6362037"/>
              </p:ext>
            </p:extLst>
          </p:nvPr>
        </p:nvGraphicFramePr>
        <p:xfrm>
          <a:off x="4644008" y="682007"/>
          <a:ext cx="4032448" cy="3126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Šípka doprava 6"/>
          <p:cNvSpPr/>
          <p:nvPr/>
        </p:nvSpPr>
        <p:spPr>
          <a:xfrm rot="5400000">
            <a:off x="1153538" y="1155083"/>
            <a:ext cx="216023" cy="579899"/>
          </a:xfrm>
          <a:prstGeom prst="rightArrow">
            <a:avLst/>
          </a:prstGeom>
          <a:solidFill>
            <a:srgbClr val="FBF4E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Šípka doprava 7"/>
          <p:cNvSpPr/>
          <p:nvPr/>
        </p:nvSpPr>
        <p:spPr>
          <a:xfrm rot="5400000">
            <a:off x="5690042" y="831049"/>
            <a:ext cx="216023" cy="579899"/>
          </a:xfrm>
          <a:prstGeom prst="rightArrow">
            <a:avLst/>
          </a:prstGeom>
          <a:solidFill>
            <a:srgbClr val="F3E0C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Šípka doprava 9"/>
          <p:cNvSpPr/>
          <p:nvPr/>
        </p:nvSpPr>
        <p:spPr>
          <a:xfrm rot="5400000">
            <a:off x="1153537" y="4111158"/>
            <a:ext cx="216023" cy="579899"/>
          </a:xfrm>
          <a:prstGeom prst="rightArrow">
            <a:avLst/>
          </a:prstGeom>
          <a:solidFill>
            <a:srgbClr val="F3E0C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aphicFrame>
        <p:nvGraphicFramePr>
          <p:cNvPr id="9" name="Graf 8" descr="životná pohoda u stredoškolákov" title="Životná pohoda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2961067"/>
              </p:ext>
            </p:extLst>
          </p:nvPr>
        </p:nvGraphicFramePr>
        <p:xfrm>
          <a:off x="755576" y="3789040"/>
          <a:ext cx="3816424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Graf 12" descr="životná pohoda u stredoškolákov" title="Životná pohoda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854958"/>
              </p:ext>
            </p:extLst>
          </p:nvPr>
        </p:nvGraphicFramePr>
        <p:xfrm>
          <a:off x="4644008" y="3645024"/>
          <a:ext cx="4038575" cy="2898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7976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asnosť">
  <a:themeElements>
    <a:clrScheme name="Vlastná 1">
      <a:dk1>
        <a:sysClr val="windowText" lastClr="000000"/>
      </a:dk1>
      <a:lt1>
        <a:sysClr val="window" lastClr="FFFFFF"/>
      </a:lt1>
      <a:dk2>
        <a:srgbClr val="A39B2F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, klas. ver.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asnosť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Vlastná 1">
    <a:dk1>
      <a:sysClr val="windowText" lastClr="000000"/>
    </a:dk1>
    <a:lt1>
      <a:sysClr val="window" lastClr="FFFFFF"/>
    </a:lt1>
    <a:dk2>
      <a:srgbClr val="A39B2F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  <a:fontScheme name="Office, klas. ver. 2">
    <a:maj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Jasnosť">
    <a:fillStyleLst>
      <a:solidFill>
        <a:schemeClr val="phClr"/>
      </a:solidFill>
      <a:gradFill rotWithShape="1">
        <a:gsLst>
          <a:gs pos="0">
            <a:schemeClr val="phClr">
              <a:tint val="50000"/>
              <a:shade val="86000"/>
              <a:satMod val="140000"/>
            </a:schemeClr>
          </a:gs>
          <a:gs pos="45000">
            <a:schemeClr val="phClr">
              <a:tint val="48000"/>
              <a:satMod val="150000"/>
            </a:schemeClr>
          </a:gs>
          <a:gs pos="100000">
            <a:schemeClr val="phClr">
              <a:tint val="28000"/>
              <a:satMod val="160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shade val="70000"/>
              <a:satMod val="150000"/>
            </a:schemeClr>
          </a:gs>
          <a:gs pos="34000">
            <a:schemeClr val="phClr">
              <a:shade val="70000"/>
              <a:satMod val="140000"/>
            </a:schemeClr>
          </a:gs>
          <a:gs pos="70000">
            <a:schemeClr val="phClr">
              <a:tint val="100000"/>
              <a:shade val="90000"/>
              <a:satMod val="140000"/>
            </a:schemeClr>
          </a:gs>
          <a:gs pos="100000">
            <a:schemeClr val="phClr">
              <a:tint val="100000"/>
              <a:shade val="100000"/>
              <a:satMod val="100000"/>
            </a:schemeClr>
          </a:gs>
        </a:gsLst>
        <a:path path="circle">
          <a:fillToRect l="100000" t="100000" r="100000" b="10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26425" cap="flat" cmpd="sng" algn="ctr">
        <a:solidFill>
          <a:schemeClr val="phClr"/>
        </a:solidFill>
        <a:prstDash val="solid"/>
      </a:ln>
      <a:ln w="4445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2700000" algn="br" rotWithShape="0">
            <a:srgbClr val="000000">
              <a:alpha val="60000"/>
            </a:srgbClr>
          </a:outerShdw>
        </a:effectLst>
      </a:effectStyle>
      <a:effectStyle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phClr">
              <a:shade val="30000"/>
              <a:satMod val="13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5000"/>
              <a:satMod val="180000"/>
            </a:schemeClr>
          </a:gs>
          <a:gs pos="40000">
            <a:schemeClr val="phClr">
              <a:tint val="95000"/>
              <a:shade val="85000"/>
              <a:satMod val="150000"/>
            </a:schemeClr>
          </a:gs>
          <a:gs pos="100000">
            <a:schemeClr val="phClr">
              <a:shade val="45000"/>
              <a:satMod val="200000"/>
            </a:schemeClr>
          </a:gs>
        </a:gsLst>
        <a:lin ang="5400000" scaled="0"/>
      </a:gradFill>
      <a:blipFill rotWithShape="1">
        <a:blip xmlns:r="http://schemas.openxmlformats.org/officeDocument/2006/relationships" r:embed="rId1">
          <a:duotone>
            <a:schemeClr val="phClr">
              <a:shade val="55000"/>
            </a:schemeClr>
            <a:schemeClr val="phClr">
              <a:tint val="97000"/>
              <a:satMod val="95000"/>
            </a:schemeClr>
          </a:duotone>
        </a:blip>
        <a:tile tx="0" ty="0" sx="70000" sy="70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Vlastná 1">
    <a:dk1>
      <a:sysClr val="windowText" lastClr="000000"/>
    </a:dk1>
    <a:lt1>
      <a:sysClr val="window" lastClr="FFFFFF"/>
    </a:lt1>
    <a:dk2>
      <a:srgbClr val="A39B2F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  <a:fontScheme name="Office, klas. ver. 2">
    <a:maj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Jasnosť">
    <a:fillStyleLst>
      <a:solidFill>
        <a:schemeClr val="phClr"/>
      </a:solidFill>
      <a:gradFill rotWithShape="1">
        <a:gsLst>
          <a:gs pos="0">
            <a:schemeClr val="phClr">
              <a:tint val="50000"/>
              <a:shade val="86000"/>
              <a:satMod val="140000"/>
            </a:schemeClr>
          </a:gs>
          <a:gs pos="45000">
            <a:schemeClr val="phClr">
              <a:tint val="48000"/>
              <a:satMod val="150000"/>
            </a:schemeClr>
          </a:gs>
          <a:gs pos="100000">
            <a:schemeClr val="phClr">
              <a:tint val="28000"/>
              <a:satMod val="160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shade val="70000"/>
              <a:satMod val="150000"/>
            </a:schemeClr>
          </a:gs>
          <a:gs pos="34000">
            <a:schemeClr val="phClr">
              <a:shade val="70000"/>
              <a:satMod val="140000"/>
            </a:schemeClr>
          </a:gs>
          <a:gs pos="70000">
            <a:schemeClr val="phClr">
              <a:tint val="100000"/>
              <a:shade val="90000"/>
              <a:satMod val="140000"/>
            </a:schemeClr>
          </a:gs>
          <a:gs pos="100000">
            <a:schemeClr val="phClr">
              <a:tint val="100000"/>
              <a:shade val="100000"/>
              <a:satMod val="100000"/>
            </a:schemeClr>
          </a:gs>
        </a:gsLst>
        <a:path path="circle">
          <a:fillToRect l="100000" t="100000" r="100000" b="10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26425" cap="flat" cmpd="sng" algn="ctr">
        <a:solidFill>
          <a:schemeClr val="phClr"/>
        </a:solidFill>
        <a:prstDash val="solid"/>
      </a:ln>
      <a:ln w="4445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2700000" algn="br" rotWithShape="0">
            <a:srgbClr val="000000">
              <a:alpha val="60000"/>
            </a:srgbClr>
          </a:outerShdw>
        </a:effectLst>
      </a:effectStyle>
      <a:effectStyle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phClr">
              <a:shade val="30000"/>
              <a:satMod val="13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5000"/>
              <a:satMod val="180000"/>
            </a:schemeClr>
          </a:gs>
          <a:gs pos="40000">
            <a:schemeClr val="phClr">
              <a:tint val="95000"/>
              <a:shade val="85000"/>
              <a:satMod val="150000"/>
            </a:schemeClr>
          </a:gs>
          <a:gs pos="100000">
            <a:schemeClr val="phClr">
              <a:shade val="45000"/>
              <a:satMod val="200000"/>
            </a:schemeClr>
          </a:gs>
        </a:gsLst>
        <a:lin ang="5400000" scaled="0"/>
      </a:gradFill>
      <a:blipFill rotWithShape="1">
        <a:blip xmlns:r="http://schemas.openxmlformats.org/officeDocument/2006/relationships" r:embed="rId1">
          <a:duotone>
            <a:schemeClr val="phClr">
              <a:shade val="55000"/>
            </a:schemeClr>
            <a:schemeClr val="phClr">
              <a:tint val="97000"/>
              <a:satMod val="95000"/>
            </a:schemeClr>
          </a:duotone>
        </a:blip>
        <a:tile tx="0" ty="0" sx="70000" sy="7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1813</TotalTime>
  <Words>496</Words>
  <Application>Microsoft Office PowerPoint</Application>
  <PresentationFormat>Prezentácia na obrazovke (4:3)</PresentationFormat>
  <Paragraphs>228</Paragraphs>
  <Slides>19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19</vt:i4>
      </vt:variant>
    </vt:vector>
  </HeadingPairs>
  <TitlesOfParts>
    <vt:vector size="20" baseType="lpstr">
      <vt:lpstr>Jasnosť</vt:lpstr>
      <vt:lpstr>Analýza funkčných, antropometrických a biochemických vyšetrení  U stredoškolákov  vo vzťahu k pohybovej aktivite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User</dc:creator>
  <cp:lastModifiedBy>User</cp:lastModifiedBy>
  <cp:revision>100</cp:revision>
  <dcterms:created xsi:type="dcterms:W3CDTF">2015-05-19T12:23:24Z</dcterms:created>
  <dcterms:modified xsi:type="dcterms:W3CDTF">2019-11-06T12:28:00Z</dcterms:modified>
</cp:coreProperties>
</file>